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1"/>
    <p:sldMasterId id="2147483662" r:id="rId2"/>
    <p:sldMasterId id="2147483688" r:id="rId3"/>
  </p:sldMasterIdLst>
  <p:notesMasterIdLst>
    <p:notesMasterId r:id="rId47"/>
  </p:notesMasterIdLst>
  <p:handoutMasterIdLst>
    <p:handoutMasterId r:id="rId48"/>
  </p:handoutMasterIdLst>
  <p:sldIdLst>
    <p:sldId id="326" r:id="rId4"/>
    <p:sldId id="380" r:id="rId5"/>
    <p:sldId id="450" r:id="rId6"/>
    <p:sldId id="452" r:id="rId7"/>
    <p:sldId id="451" r:id="rId8"/>
    <p:sldId id="453" r:id="rId9"/>
    <p:sldId id="546" r:id="rId10"/>
    <p:sldId id="457" r:id="rId11"/>
    <p:sldId id="458" r:id="rId12"/>
    <p:sldId id="455" r:id="rId13"/>
    <p:sldId id="456" r:id="rId14"/>
    <p:sldId id="503" r:id="rId15"/>
    <p:sldId id="514" r:id="rId16"/>
    <p:sldId id="516" r:id="rId17"/>
    <p:sldId id="504" r:id="rId18"/>
    <p:sldId id="518" r:id="rId19"/>
    <p:sldId id="466" r:id="rId20"/>
    <p:sldId id="467" r:id="rId21"/>
    <p:sldId id="468" r:id="rId22"/>
    <p:sldId id="519" r:id="rId23"/>
    <p:sldId id="520" r:id="rId24"/>
    <p:sldId id="524" r:id="rId25"/>
    <p:sldId id="525" r:id="rId26"/>
    <p:sldId id="526" r:id="rId27"/>
    <p:sldId id="527" r:id="rId28"/>
    <p:sldId id="528" r:id="rId29"/>
    <p:sldId id="529" r:id="rId30"/>
    <p:sldId id="530" r:id="rId31"/>
    <p:sldId id="531" r:id="rId32"/>
    <p:sldId id="542" r:id="rId33"/>
    <p:sldId id="543" r:id="rId34"/>
    <p:sldId id="544" r:id="rId35"/>
    <p:sldId id="545" r:id="rId36"/>
    <p:sldId id="547" r:id="rId37"/>
    <p:sldId id="489" r:id="rId38"/>
    <p:sldId id="532" r:id="rId39"/>
    <p:sldId id="538" r:id="rId40"/>
    <p:sldId id="539" r:id="rId41"/>
    <p:sldId id="540" r:id="rId42"/>
    <p:sldId id="541" r:id="rId43"/>
    <p:sldId id="460" r:id="rId44"/>
    <p:sldId id="509" r:id="rId45"/>
    <p:sldId id="461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85">
          <p15:clr>
            <a:srgbClr val="A4A3A4"/>
          </p15:clr>
        </p15:guide>
        <p15:guide id="2" orient="horz" pos="758">
          <p15:clr>
            <a:srgbClr val="A4A3A4"/>
          </p15:clr>
        </p15:guide>
        <p15:guide id="3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E5C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32" autoAdjust="0"/>
    <p:restoredTop sz="86408" autoAdjust="0"/>
  </p:normalViewPr>
  <p:slideViewPr>
    <p:cSldViewPr snapToGrid="0" snapToObjects="1">
      <p:cViewPr varScale="1">
        <p:scale>
          <a:sx n="155" d="100"/>
          <a:sy n="155" d="100"/>
        </p:scale>
        <p:origin x="1038" y="168"/>
      </p:cViewPr>
      <p:guideLst>
        <p:guide orient="horz" pos="1885"/>
        <p:guide orient="horz" pos="758"/>
        <p:guide pos="28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4" Type="http://schemas.openxmlformats.org/officeDocument/2006/relationships/image" Target="../media/image2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5BF4A-9CB1-5747-B319-707DA98CEC20}" type="datetime1">
              <a:rPr lang="en-US" smtClean="0"/>
              <a:pPr/>
              <a:t>8/28/2015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22459-1A81-CA4B-89BB-FCE38A3AE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030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C7567-D5EA-874F-8815-73DC5E77631E}" type="datetime1">
              <a:rPr lang="en-US" smtClean="0"/>
              <a:pPr/>
              <a:t>8/28/2015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C0E-7DBF-7C4A-B104-25FE08E3BB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234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16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332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26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59066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48395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188914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20073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gif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rgbClr val="1E5C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" y="-24487"/>
            <a:ext cx="9138586" cy="2515079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  <a:gd name="connsiteX0" fmla="*/ 2887 w 9170673"/>
              <a:gd name="connsiteY0" fmla="*/ 2375696 h 2508024"/>
              <a:gd name="connsiteX1" fmla="*/ 9170673 w 9170673"/>
              <a:gd name="connsiteY1" fmla="*/ 0 h 2508024"/>
              <a:gd name="connsiteX2" fmla="*/ 9169295 w 9170673"/>
              <a:gd name="connsiteY2" fmla="*/ 2508024 h 2508024"/>
              <a:gd name="connsiteX3" fmla="*/ 0 w 9170673"/>
              <a:gd name="connsiteY3" fmla="*/ 2457785 h 2508024"/>
              <a:gd name="connsiteX4" fmla="*/ 2887 w 9170673"/>
              <a:gd name="connsiteY4" fmla="*/ 2375696 h 2508024"/>
              <a:gd name="connsiteX0" fmla="*/ 0 w 9167786"/>
              <a:gd name="connsiteY0" fmla="*/ 2375696 h 2508024"/>
              <a:gd name="connsiteX1" fmla="*/ 9167786 w 9167786"/>
              <a:gd name="connsiteY1" fmla="*/ 0 h 2508024"/>
              <a:gd name="connsiteX2" fmla="*/ 9166408 w 9167786"/>
              <a:gd name="connsiteY2" fmla="*/ 2508024 h 2508024"/>
              <a:gd name="connsiteX3" fmla="*/ 4169 w 9167786"/>
              <a:gd name="connsiteY3" fmla="*/ 2500118 h 2508024"/>
              <a:gd name="connsiteX4" fmla="*/ 0 w 9167786"/>
              <a:gd name="connsiteY4" fmla="*/ 2375696 h 2508024"/>
              <a:gd name="connsiteX0" fmla="*/ 0 w 9166452"/>
              <a:gd name="connsiteY0" fmla="*/ 2375696 h 2508024"/>
              <a:gd name="connsiteX1" fmla="*/ 9061952 w 9166452"/>
              <a:gd name="connsiteY1" fmla="*/ 0 h 2508024"/>
              <a:gd name="connsiteX2" fmla="*/ 9166408 w 9166452"/>
              <a:gd name="connsiteY2" fmla="*/ 2508024 h 2508024"/>
              <a:gd name="connsiteX3" fmla="*/ 4169 w 9166452"/>
              <a:gd name="connsiteY3" fmla="*/ 2500118 h 2508024"/>
              <a:gd name="connsiteX4" fmla="*/ 0 w 9166452"/>
              <a:gd name="connsiteY4" fmla="*/ 2375696 h 2508024"/>
              <a:gd name="connsiteX0" fmla="*/ 0 w 9166808"/>
              <a:gd name="connsiteY0" fmla="*/ 2382751 h 2515079"/>
              <a:gd name="connsiteX1" fmla="*/ 9160729 w 9166808"/>
              <a:gd name="connsiteY1" fmla="*/ 0 h 2515079"/>
              <a:gd name="connsiteX2" fmla="*/ 9166408 w 9166808"/>
              <a:gd name="connsiteY2" fmla="*/ 2515079 h 2515079"/>
              <a:gd name="connsiteX3" fmla="*/ 4169 w 9166808"/>
              <a:gd name="connsiteY3" fmla="*/ 2507173 h 2515079"/>
              <a:gd name="connsiteX4" fmla="*/ 0 w 9166808"/>
              <a:gd name="connsiteY4" fmla="*/ 2382751 h 2515079"/>
              <a:gd name="connsiteX0" fmla="*/ 9943 w 9162640"/>
              <a:gd name="connsiteY0" fmla="*/ 2382751 h 2515079"/>
              <a:gd name="connsiteX1" fmla="*/ 9156561 w 9162640"/>
              <a:gd name="connsiteY1" fmla="*/ 0 h 2515079"/>
              <a:gd name="connsiteX2" fmla="*/ 9162240 w 9162640"/>
              <a:gd name="connsiteY2" fmla="*/ 2515079 h 2515079"/>
              <a:gd name="connsiteX3" fmla="*/ 1 w 9162640"/>
              <a:gd name="connsiteY3" fmla="*/ 2507173 h 2515079"/>
              <a:gd name="connsiteX4" fmla="*/ 9943 w 9162640"/>
              <a:gd name="connsiteY4" fmla="*/ 2382751 h 2515079"/>
              <a:gd name="connsiteX0" fmla="*/ 0 w 9152697"/>
              <a:gd name="connsiteY0" fmla="*/ 2382751 h 2515079"/>
              <a:gd name="connsiteX1" fmla="*/ 9146618 w 9152697"/>
              <a:gd name="connsiteY1" fmla="*/ 0 h 2515079"/>
              <a:gd name="connsiteX2" fmla="*/ 9152297 w 9152697"/>
              <a:gd name="connsiteY2" fmla="*/ 2515079 h 2515079"/>
              <a:gd name="connsiteX3" fmla="*/ 187614 w 9152697"/>
              <a:gd name="connsiteY3" fmla="*/ 2507173 h 2515079"/>
              <a:gd name="connsiteX4" fmla="*/ 0 w 9152697"/>
              <a:gd name="connsiteY4" fmla="*/ 2382751 h 2515079"/>
              <a:gd name="connsiteX0" fmla="*/ 0 w 9068030"/>
              <a:gd name="connsiteY0" fmla="*/ 2382751 h 2515079"/>
              <a:gd name="connsiteX1" fmla="*/ 9061951 w 9068030"/>
              <a:gd name="connsiteY1" fmla="*/ 0 h 2515079"/>
              <a:gd name="connsiteX2" fmla="*/ 9067630 w 9068030"/>
              <a:gd name="connsiteY2" fmla="*/ 2515079 h 2515079"/>
              <a:gd name="connsiteX3" fmla="*/ 102947 w 9068030"/>
              <a:gd name="connsiteY3" fmla="*/ 2507173 h 2515079"/>
              <a:gd name="connsiteX4" fmla="*/ 0 w 9068030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173503 w 9138586"/>
              <a:gd name="connsiteY3" fmla="*/ 2507173 h 2515079"/>
              <a:gd name="connsiteX4" fmla="*/ 0 w 9138586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4170 w 9138586"/>
              <a:gd name="connsiteY3" fmla="*/ 2507173 h 2515079"/>
              <a:gd name="connsiteX4" fmla="*/ 0 w 9138586"/>
              <a:gd name="connsiteY4" fmla="*/ 2382751 h 251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586" h="2515079">
                <a:moveTo>
                  <a:pt x="0" y="2382751"/>
                </a:moveTo>
                <a:cubicBezTo>
                  <a:pt x="20661" y="2379422"/>
                  <a:pt x="7306149" y="2502055"/>
                  <a:pt x="9132507" y="0"/>
                </a:cubicBezTo>
                <a:cubicBezTo>
                  <a:pt x="9129925" y="819774"/>
                  <a:pt x="9140768" y="1695305"/>
                  <a:pt x="9138186" y="2515079"/>
                </a:cubicBezTo>
                <a:lnTo>
                  <a:pt x="4170" y="2507173"/>
                </a:lnTo>
                <a:cubicBezTo>
                  <a:pt x="4169" y="2465011"/>
                  <a:pt x="1" y="2424913"/>
                  <a:pt x="0" y="238275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169"/>
            <a:ext cx="8229600" cy="772250"/>
          </a:xfrm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22"/>
            <a:ext cx="8229600" cy="1500187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0483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201988" y="3360605"/>
            <a:ext cx="5484812" cy="1224439"/>
          </a:xfrm>
        </p:spPr>
        <p:txBody>
          <a:bodyPr/>
          <a:lstStyle>
            <a:lvl1pPr marL="0" indent="0" algn="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0" name="Picture 9" descr="umass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85" y="5658757"/>
            <a:ext cx="4953000" cy="1270000"/>
          </a:xfrm>
          <a:prstGeom prst="rect">
            <a:avLst/>
          </a:prstGeom>
        </p:spPr>
      </p:pic>
      <p:pic>
        <p:nvPicPr>
          <p:cNvPr id="12" name="Picture 11" descr="smast-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57500" cy="28575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01682" y="1613384"/>
            <a:ext cx="5485118" cy="139847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188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8229600" cy="558841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924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8/28/2015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636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8/28/2015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143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8/28/2015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39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8/28/2015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8/28/2015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20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8/28/2015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258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8/28/2015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899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8/28/2015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25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9068" y="-30696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200"/>
            <a:ext cx="8229600" cy="7722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53"/>
            <a:ext cx="8229600" cy="15001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1362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8/28/2015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02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8/28/2015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Boat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32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Turt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555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eafoo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638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ish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9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Dar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  <p:sp>
        <p:nvSpPr>
          <p:cNvPr id="7" name="Freeform 6"/>
          <p:cNvSpPr/>
          <p:nvPr userDrawn="1"/>
        </p:nvSpPr>
        <p:spPr>
          <a:xfrm>
            <a:off x="-9190" y="4417160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760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729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3586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7" r:id="rId3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rgbClr val="FFFFFF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01682" y="1141666"/>
            <a:ext cx="5485118" cy="139847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1682" y="2631403"/>
            <a:ext cx="5485117" cy="127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46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8" r:id="rId6"/>
  </p:sldLayoutIdLst>
  <p:hf hdr="0"/>
  <p:txStyles>
    <p:titleStyle>
      <a:lvl1pPr algn="r" defTabSz="457200" rtl="0" eaLnBrk="1" latinLnBrk="0" hangingPunct="1">
        <a:lnSpc>
          <a:spcPct val="80000"/>
        </a:lnSpc>
        <a:spcBef>
          <a:spcPct val="0"/>
        </a:spcBef>
        <a:buNone/>
        <a:defRPr sz="4400" b="1" i="0" kern="1200">
          <a:solidFill>
            <a:schemeClr val="accent1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F1CB0-951D-8740-94E3-4A6F7DDA25E2}" type="datetimeFigureOut">
              <a:rPr lang="en-US" smtClean="0"/>
              <a:t>8/28/2015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374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23.wmf"/><Relationship Id="rId4" Type="http://schemas.openxmlformats.org/officeDocument/2006/relationships/image" Target="../media/image20.wmf"/><Relationship Id="rId9" Type="http://schemas.openxmlformats.org/officeDocument/2006/relationships/oleObject" Target="../embeddings/oleObject5.bin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tandfonline.com/doi/abs/10.1080/10556788.2011.597854" TargetMode="Externa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038350" y="3487606"/>
            <a:ext cx="6648450" cy="2517681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Lecture 1b</a:t>
            </a:r>
          </a:p>
          <a:p>
            <a:r>
              <a:rPr lang="en-US" sz="2800" b="1" dirty="0" smtClean="0"/>
              <a:t>Introduction to programming, why ADMB?</a:t>
            </a:r>
          </a:p>
          <a:p>
            <a:r>
              <a:rPr lang="en-US" sz="2500" dirty="0" err="1" smtClean="0"/>
              <a:t>www.mycourses.umassd.edu</a:t>
            </a:r>
            <a:endParaRPr lang="en-US" sz="25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01988" y="1431963"/>
            <a:ext cx="5485118" cy="1398472"/>
          </a:xfrm>
        </p:spPr>
        <p:txBody>
          <a:bodyPr>
            <a:noAutofit/>
          </a:bodyPr>
          <a:lstStyle/>
          <a:p>
            <a:pPr algn="r"/>
            <a:r>
              <a:rPr lang="en-US" sz="3200" dirty="0" smtClean="0"/>
              <a:t>MAR 580: Advanced Population Modeling for Management of Living Marine Resources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5349769" y="6295575"/>
            <a:ext cx="3627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 September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3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blog-static.odesk.com/blog/uploads/sites/3/2015/06/10132943/Compilering-process-intr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901700"/>
            <a:ext cx="8953500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629401" y="6488668"/>
            <a:ext cx="2581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http://www.upwork.com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208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ADMB is a compiled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fact, it is a little different.</a:t>
            </a:r>
          </a:p>
          <a:p>
            <a:r>
              <a:rPr lang="en-US" dirty="0" smtClean="0"/>
              <a:t>In ADMB you write </a:t>
            </a:r>
            <a:r>
              <a:rPr lang="en-US" dirty="0" smtClean="0"/>
              <a:t>an </a:t>
            </a:r>
            <a:r>
              <a:rPr lang="en-US" dirty="0" smtClean="0"/>
              <a:t>ADMB template (.</a:t>
            </a:r>
            <a:r>
              <a:rPr lang="en-US" dirty="0" err="1" smtClean="0"/>
              <a:t>tpl</a:t>
            </a:r>
            <a:r>
              <a:rPr lang="en-US" dirty="0" smtClean="0"/>
              <a:t>) file.</a:t>
            </a:r>
          </a:p>
          <a:p>
            <a:r>
              <a:rPr lang="en-US" dirty="0" smtClean="0"/>
              <a:t>The compiler first turns this into C++ </a:t>
            </a:r>
            <a:r>
              <a:rPr lang="en-US" dirty="0" smtClean="0"/>
              <a:t>code, </a:t>
            </a:r>
            <a:r>
              <a:rPr lang="en-US" dirty="0" smtClean="0"/>
              <a:t>which is then compiled by a C++ compiler and linked to ADMB libraries to make the executable.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432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Specifying the </a:t>
            </a:r>
            <a:r>
              <a:rPr lang="en-US" altLang="en-US" dirty="0" smtClean="0"/>
              <a:t>Problem – the ADMB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8229600" cy="5806130"/>
          </a:xfrm>
        </p:spPr>
        <p:txBody>
          <a:bodyPr>
            <a:normAutofit lnSpcReduction="10000"/>
          </a:bodyPr>
          <a:lstStyle/>
          <a:p>
            <a:r>
              <a:rPr lang="en-US" altLang="en-US" sz="2800" dirty="0"/>
              <a:t>ADMB programs are written using a template (a file with a </a:t>
            </a:r>
            <a:r>
              <a:rPr lang="en-US" altLang="en-US" sz="2800" dirty="0" smtClean="0"/>
              <a:t>.</a:t>
            </a:r>
            <a:r>
              <a:rPr lang="en-US" altLang="en-US" sz="2800" dirty="0" err="1" smtClean="0"/>
              <a:t>tpl</a:t>
            </a:r>
            <a:r>
              <a:rPr lang="en-US" altLang="en-US" sz="2800" dirty="0" smtClean="0"/>
              <a:t> </a:t>
            </a:r>
            <a:r>
              <a:rPr lang="en-US" altLang="en-US" sz="2800" dirty="0"/>
              <a:t>extension</a:t>
            </a:r>
            <a:r>
              <a:rPr lang="en-US" altLang="en-US" sz="2800" dirty="0" smtClean="0"/>
              <a:t>).</a:t>
            </a:r>
          </a:p>
          <a:p>
            <a:endParaRPr lang="en-US" altLang="en-US" sz="2800" dirty="0" smtClean="0"/>
          </a:p>
          <a:p>
            <a:r>
              <a:rPr lang="en-US" altLang="en-US" sz="2800" dirty="0" smtClean="0"/>
              <a:t>The .</a:t>
            </a:r>
            <a:r>
              <a:rPr lang="en-US" altLang="en-US" sz="2800" dirty="0" err="1" smtClean="0"/>
              <a:t>tpl</a:t>
            </a:r>
            <a:r>
              <a:rPr lang="en-US" altLang="en-US" sz="2800" dirty="0" smtClean="0"/>
              <a:t> </a:t>
            </a:r>
            <a:r>
              <a:rPr lang="en-US" altLang="en-US" sz="2800" dirty="0"/>
              <a:t>file specifies:</a:t>
            </a:r>
          </a:p>
          <a:p>
            <a:pPr lvl="1"/>
            <a:r>
              <a:rPr lang="en-US" altLang="en-US" sz="2400" dirty="0"/>
              <a:t>the data (constants) that are part of the </a:t>
            </a:r>
            <a:r>
              <a:rPr lang="en-US" altLang="en-US" sz="2400" dirty="0" smtClean="0"/>
              <a:t>function,</a:t>
            </a:r>
          </a:p>
          <a:p>
            <a:pPr lvl="1"/>
            <a:r>
              <a:rPr lang="en-US" altLang="en-US" sz="2400" dirty="0"/>
              <a:t>the parameters that are to be varied to minimize the </a:t>
            </a:r>
            <a:r>
              <a:rPr lang="en-US" altLang="en-US" sz="2400" dirty="0" smtClean="0"/>
              <a:t>function,</a:t>
            </a:r>
            <a:endParaRPr lang="en-US" altLang="en-US" sz="2400" dirty="0"/>
          </a:p>
          <a:p>
            <a:pPr lvl="1"/>
            <a:r>
              <a:rPr lang="en-US" altLang="en-US" sz="2400" dirty="0"/>
              <a:t>any variables that depend on the parameters but are not parameters themselves; and </a:t>
            </a:r>
            <a:endParaRPr lang="en-US" altLang="en-US" sz="2400" dirty="0" smtClean="0"/>
          </a:p>
          <a:p>
            <a:pPr lvl="1"/>
            <a:r>
              <a:rPr lang="en-US" altLang="en-US" sz="2400" dirty="0" smtClean="0"/>
              <a:t>the </a:t>
            </a:r>
            <a:r>
              <a:rPr lang="en-US" altLang="en-US" sz="2400" dirty="0"/>
              <a:t>function to be </a:t>
            </a:r>
            <a:r>
              <a:rPr lang="en-US" altLang="en-US" sz="2400" dirty="0" smtClean="0"/>
              <a:t>minimized.</a:t>
            </a:r>
            <a:endParaRPr lang="en-US" altLang="en-US" sz="2400" dirty="0"/>
          </a:p>
          <a:p>
            <a:endParaRPr lang="en-US" altLang="en-US" sz="2800" dirty="0" smtClean="0"/>
          </a:p>
          <a:p>
            <a:r>
              <a:rPr lang="en-US" altLang="en-US" sz="2800" dirty="0" smtClean="0"/>
              <a:t>The </a:t>
            </a:r>
            <a:r>
              <a:rPr lang="en-US" altLang="en-US" sz="2800" dirty="0"/>
              <a:t>ADMB documentation is sometimes terse but can be helpful – consult it!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466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0" b="4198"/>
          <a:stretch/>
        </p:blipFill>
        <p:spPr>
          <a:xfrm>
            <a:off x="1152053" y="1060548"/>
            <a:ext cx="6839893" cy="450100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environment – text editor and shell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7469759">
            <a:off x="1594336" y="4754940"/>
            <a:ext cx="1230923" cy="100818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5269180">
            <a:off x="6379397" y="4783014"/>
            <a:ext cx="1230923" cy="100818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74431" y="5920154"/>
            <a:ext cx="3270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Text editor: write code, edit and view data and output files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73262" y="6097562"/>
            <a:ext cx="3270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Shell: compile code / build models, run models.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030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61" y="891893"/>
            <a:ext cx="7913077" cy="494567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environment – ADMB-IDE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7469759">
            <a:off x="1125414" y="4754940"/>
            <a:ext cx="1230923" cy="100818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5269180">
            <a:off x="6379397" y="4783014"/>
            <a:ext cx="1230923" cy="100818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74431" y="5920154"/>
            <a:ext cx="3270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</a:t>
            </a:r>
            <a:r>
              <a:rPr lang="en-US" dirty="0" err="1" smtClean="0"/>
              <a:t>tpl</a:t>
            </a:r>
            <a:r>
              <a:rPr lang="en-US" dirty="0" smtClean="0"/>
              <a:t> file, write and edit code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73262" y="6097562"/>
            <a:ext cx="3270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Compile/Build code report.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 rot="12879587">
            <a:off x="5716714" y="1982199"/>
            <a:ext cx="838104" cy="55261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28412" y="2743709"/>
            <a:ext cx="3270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Results from running program.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713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 .</a:t>
            </a:r>
            <a:r>
              <a:rPr lang="en-US" dirty="0" err="1" smtClean="0"/>
              <a:t>tpl</a:t>
            </a:r>
            <a:r>
              <a:rPr lang="en-US" dirty="0" smtClean="0"/>
              <a:t> to create executable.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9" t="16372" r="20571" b="27397"/>
          <a:stretch/>
        </p:blipFill>
        <p:spPr>
          <a:xfrm>
            <a:off x="716109" y="1311965"/>
            <a:ext cx="7172519" cy="4478215"/>
          </a:xfrm>
        </p:spPr>
      </p:pic>
      <p:sp>
        <p:nvSpPr>
          <p:cNvPr id="5" name="TextBox 4"/>
          <p:cNvSpPr txBox="1"/>
          <p:nvPr/>
        </p:nvSpPr>
        <p:spPr>
          <a:xfrm>
            <a:off x="517186" y="5902946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a shell (or DOS prompt):</a:t>
            </a:r>
          </a:p>
          <a:p>
            <a:r>
              <a:rPr lang="en-US" dirty="0" smtClean="0"/>
              <a:t>cd to directory  containing  </a:t>
            </a:r>
            <a:r>
              <a:rPr lang="en-US" dirty="0" err="1" smtClean="0"/>
              <a:t>myprogram.tpl</a:t>
            </a:r>
            <a:endParaRPr lang="en-US" dirty="0" smtClean="0"/>
          </a:p>
          <a:p>
            <a:r>
              <a:rPr lang="en-US" dirty="0" smtClean="0"/>
              <a:t>Type:  </a:t>
            </a:r>
            <a:r>
              <a:rPr lang="en-US" dirty="0" err="1" smtClean="0"/>
              <a:t>admb</a:t>
            </a:r>
            <a:r>
              <a:rPr lang="en-US" dirty="0" smtClean="0"/>
              <a:t>  </a:t>
            </a:r>
            <a:r>
              <a:rPr lang="en-US" dirty="0" err="1" smtClean="0"/>
              <a:t>myprogram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360925" y="1475961"/>
            <a:ext cx="241598" cy="327992"/>
          </a:xfrm>
          <a:prstGeom prst="ellipse">
            <a:avLst/>
          </a:prstGeom>
          <a:noFill/>
          <a:ln w="444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3591132">
            <a:off x="2644925" y="1040620"/>
            <a:ext cx="339970" cy="57315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162024" y="900450"/>
            <a:ext cx="1570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to ‘Build’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5369170" y="2520462"/>
            <a:ext cx="609599" cy="304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4572000" y="3465220"/>
            <a:ext cx="448684" cy="7461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5603633" y="3205342"/>
            <a:ext cx="679936" cy="475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796342" y="4211356"/>
            <a:ext cx="1147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Hooray!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167943" y="3751432"/>
            <a:ext cx="17232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Call to the C++ compiler and linker.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978769" y="2158854"/>
            <a:ext cx="1301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Convert .</a:t>
            </a:r>
            <a:r>
              <a:rPr lang="en-US" dirty="0" err="1" smtClean="0"/>
              <a:t>tpl</a:t>
            </a:r>
            <a:r>
              <a:rPr lang="en-US" dirty="0" smtClean="0"/>
              <a:t> to C++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774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7" t="17153" r="20940" b="26533"/>
          <a:stretch/>
        </p:blipFill>
        <p:spPr>
          <a:xfrm>
            <a:off x="786817" y="1202409"/>
            <a:ext cx="7400605" cy="47005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5881"/>
            <a:ext cx="8405446" cy="688359"/>
          </a:xfrm>
        </p:spPr>
        <p:txBody>
          <a:bodyPr>
            <a:normAutofit/>
          </a:bodyPr>
          <a:lstStyle/>
          <a:p>
            <a:r>
              <a:rPr lang="en-US" dirty="0" smtClean="0"/>
              <a:t>Running your executable  (.</a:t>
            </a:r>
            <a:r>
              <a:rPr lang="en-US" dirty="0" err="1" smtClean="0"/>
              <a:t>dat</a:t>
            </a:r>
            <a:r>
              <a:rPr lang="en-US" dirty="0" smtClean="0"/>
              <a:t> file required)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7186" y="6008453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a shell (or DOS prompt):</a:t>
            </a:r>
          </a:p>
          <a:p>
            <a:r>
              <a:rPr lang="en-US" dirty="0" smtClean="0"/>
              <a:t>Type:  </a:t>
            </a:r>
            <a:r>
              <a:rPr lang="en-US" dirty="0" err="1" smtClean="0"/>
              <a:t>myprogram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630555" y="1379338"/>
            <a:ext cx="241598" cy="327992"/>
          </a:xfrm>
          <a:prstGeom prst="ellipse">
            <a:avLst/>
          </a:prstGeom>
          <a:noFill/>
          <a:ln w="444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3591132">
            <a:off x="3008895" y="999247"/>
            <a:ext cx="175043" cy="50484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63932" y="887110"/>
            <a:ext cx="200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to Run model.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5896708" y="2899404"/>
            <a:ext cx="386861" cy="781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167943" y="3751432"/>
            <a:ext cx="17232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 while running the model.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745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4000" dirty="0" smtClean="0"/>
              <a:t>Example: Linear regression</a:t>
            </a:r>
            <a:endParaRPr lang="en-US" altLang="en-US" sz="3600" dirty="0" smtClean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Start </a:t>
            </a:r>
            <a:r>
              <a:rPr lang="en-US" altLang="en-US" sz="2800" dirty="0" smtClean="0"/>
              <a:t>with a least-squares </a:t>
            </a:r>
            <a:r>
              <a:rPr lang="en-US" altLang="en-US" sz="2800" dirty="0" smtClean="0"/>
              <a:t>linear regression:</a:t>
            </a:r>
            <a:endParaRPr lang="en-US" altLang="en-US" sz="28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smtClean="0"/>
              <a:t>Find </a:t>
            </a:r>
            <a:r>
              <a:rPr lang="en-US" altLang="en-US" sz="2400" i="1" dirty="0" smtClean="0"/>
              <a:t>a</a:t>
            </a:r>
            <a:r>
              <a:rPr lang="en-US" altLang="en-US" sz="2400" dirty="0" smtClean="0"/>
              <a:t> and </a:t>
            </a:r>
            <a:r>
              <a:rPr lang="en-US" altLang="en-US" sz="2400" i="1" dirty="0" smtClean="0"/>
              <a:t>b</a:t>
            </a:r>
            <a:r>
              <a:rPr lang="en-US" altLang="en-US" sz="2400" dirty="0" smtClean="0"/>
              <a:t> by minimizing:</a:t>
            </a:r>
          </a:p>
          <a:p>
            <a:pPr eaLnBrk="1" hangingPunct="1">
              <a:lnSpc>
                <a:spcPct val="90000"/>
              </a:lnSpc>
            </a:pPr>
            <a:endParaRPr lang="en-US" altLang="en-US" sz="2800" dirty="0" smtClean="0"/>
          </a:p>
          <a:p>
            <a:pPr eaLnBrk="1" hangingPunct="1">
              <a:lnSpc>
                <a:spcPct val="90000"/>
              </a:lnSpc>
            </a:pPr>
            <a:endParaRPr lang="en-US" alt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Program: </a:t>
            </a:r>
            <a:r>
              <a:rPr lang="en-US" altLang="en-US" sz="2800" dirty="0" smtClean="0"/>
              <a:t>L</a:t>
            </a:r>
            <a:r>
              <a:rPr lang="en-US" altLang="en-US" sz="2800" dirty="0" smtClean="0"/>
              <a:t>ab1.tpl</a:t>
            </a:r>
            <a:endParaRPr lang="en-US" alt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Data File: </a:t>
            </a:r>
            <a:r>
              <a:rPr lang="en-US" altLang="en-US" sz="2800" dirty="0" smtClean="0"/>
              <a:t>L</a:t>
            </a:r>
            <a:r>
              <a:rPr lang="en-US" altLang="en-US" sz="2800" dirty="0" smtClean="0"/>
              <a:t>ab1.dat</a:t>
            </a:r>
            <a:endParaRPr lang="en-US" alt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To compile: </a:t>
            </a:r>
            <a:r>
              <a:rPr lang="en-US" altLang="en-US" sz="2800" dirty="0" err="1" smtClean="0">
                <a:solidFill>
                  <a:schemeClr val="hlink"/>
                </a:solidFill>
              </a:rPr>
              <a:t>admb</a:t>
            </a:r>
            <a:r>
              <a:rPr lang="en-US" altLang="en-US" sz="2800" dirty="0" smtClean="0">
                <a:solidFill>
                  <a:schemeClr val="hlink"/>
                </a:solidFill>
              </a:rPr>
              <a:t>  </a:t>
            </a:r>
            <a:r>
              <a:rPr lang="en-US" altLang="en-US" sz="2800" dirty="0" smtClean="0">
                <a:solidFill>
                  <a:schemeClr val="hlink"/>
                </a:solidFill>
              </a:rPr>
              <a:t>Lab1</a:t>
            </a:r>
            <a:endParaRPr lang="en-US" altLang="en-US" sz="2800" dirty="0" smtClean="0">
              <a:solidFill>
                <a:schemeClr val="hlink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To run: </a:t>
            </a:r>
            <a:r>
              <a:rPr lang="en-US" altLang="en-US" sz="2800" dirty="0" smtClean="0">
                <a:solidFill>
                  <a:schemeClr val="hlink"/>
                </a:solidFill>
              </a:rPr>
              <a:t>Lab1</a:t>
            </a:r>
            <a:endParaRPr lang="en-US" altLang="en-US" sz="2800" dirty="0" smtClean="0">
              <a:solidFill>
                <a:schemeClr val="hlink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en-US" alt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Have a look at the various output files</a:t>
            </a:r>
            <a:r>
              <a:rPr lang="en-US" altLang="en-US" sz="2800" dirty="0" smtClean="0"/>
              <a:t>.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en-US" sz="2400" dirty="0" smtClean="0"/>
              <a:t>(Lab1.par, Lab1.cor, Lab1.std)</a:t>
            </a:r>
            <a:endParaRPr lang="en-US" altLang="en-US" sz="2400" dirty="0" smtClean="0"/>
          </a:p>
          <a:p>
            <a:pPr lvl="1" eaLnBrk="1" hangingPunct="1">
              <a:lnSpc>
                <a:spcPct val="90000"/>
              </a:lnSpc>
            </a:pPr>
            <a:endParaRPr lang="en-US" altLang="en-US" sz="2400" dirty="0" smtClean="0"/>
          </a:p>
        </p:txBody>
      </p:sp>
      <p:graphicFrame>
        <p:nvGraphicFramePr>
          <p:cNvPr id="1126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1343075"/>
              </p:ext>
            </p:extLst>
          </p:nvPr>
        </p:nvGraphicFramePr>
        <p:xfrm>
          <a:off x="2694914" y="2084560"/>
          <a:ext cx="2979738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0" name="Equation" r:id="rId4" imgW="1485900" imgH="368300" progId="Equation.DSMT4">
                  <p:embed/>
                </p:oleObj>
              </mc:Choice>
              <mc:Fallback>
                <p:oleObj name="Equation" r:id="rId4" imgW="1485900" imgH="368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4914" y="2084560"/>
                        <a:ext cx="2979738" cy="738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3716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3923"/>
            <a:ext cx="8229600" cy="1304908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 smtClean="0"/>
              <a:t>Example (Linear Regression)</a:t>
            </a:r>
            <a:br>
              <a:rPr lang="en-US" altLang="en-US" sz="3600" dirty="0" smtClean="0"/>
            </a:br>
            <a:r>
              <a:rPr lang="en-US" altLang="en-US" dirty="0" smtClean="0"/>
              <a:t>.</a:t>
            </a:r>
            <a:r>
              <a:rPr lang="en-US" altLang="en-US" dirty="0" err="1" smtClean="0"/>
              <a:t>tpl</a:t>
            </a:r>
            <a:r>
              <a:rPr lang="en-US" altLang="en-US" dirty="0" smtClean="0"/>
              <a:t> file structure</a:t>
            </a:r>
            <a:endParaRPr lang="en-US" altLang="en-US" sz="3200" dirty="0" smtClean="0"/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5486400" y="1905000"/>
            <a:ext cx="3505200" cy="449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solidFill>
                  <a:srgbClr val="D32128"/>
                </a:solidFill>
                <a:latin typeface="Courier" pitchFamily="49" charset="0"/>
                <a:ea typeface="MS Mincho" panose="02020609040205080304" pitchFamily="49" charset="-128"/>
              </a:rPr>
              <a:t>DATA_SECTION</a:t>
            </a:r>
            <a:endParaRPr lang="en-AU" altLang="en-US" sz="1800" dirty="0">
              <a:solidFill>
                <a:srgbClr val="D32128"/>
              </a:solidFill>
              <a:latin typeface="Courier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init_int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n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d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ata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init_vector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x(1,ndata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init_vector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y(1,ndata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 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solidFill>
                  <a:srgbClr val="D32128"/>
                </a:solidFill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PARAMETER_SECTION</a:t>
            </a:r>
            <a:r>
              <a:rPr lang="en-AU" altLang="en-US" sz="1800" dirty="0"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</a:t>
            </a:r>
            <a:endParaRPr lang="en-AU" alt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init_number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a;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init_number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b;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 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vector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(1,ndata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objective_function_value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obj_fun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 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solidFill>
                  <a:srgbClr val="D32128"/>
                </a:solidFill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PROCEDURE_SECTION</a:t>
            </a:r>
            <a:endParaRPr lang="en-AU" altLang="en-US" sz="1800" dirty="0">
              <a:solidFill>
                <a:srgbClr val="D3212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= a + b*x;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obj_fun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= norm2(y-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endParaRPr lang="en-AU" altLang="en-US" sz="1800" dirty="0">
              <a:latin typeface="Times New Roman" panose="02020603050405020304" pitchFamily="18" charset="0"/>
            </a:endParaRP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0" y="1938338"/>
            <a:ext cx="5257800" cy="4093428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Sections: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   </a:t>
            </a:r>
            <a:r>
              <a:rPr lang="en-US" altLang="en-US" sz="2000" dirty="0">
                <a:solidFill>
                  <a:schemeClr val="hlink"/>
                </a:solidFill>
              </a:rPr>
              <a:t>DATA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–the </a:t>
            </a:r>
            <a:r>
              <a:rPr lang="en-US" altLang="en-US" sz="2000" dirty="0"/>
              <a:t>input data (read from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   </a:t>
            </a:r>
            <a:r>
              <a:rPr lang="en-US" altLang="en-US" sz="2000" dirty="0" smtClean="0"/>
              <a:t>Lab1.DAT</a:t>
            </a:r>
            <a:r>
              <a:rPr lang="en-US" altLang="en-US" sz="2000" dirty="0"/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   </a:t>
            </a:r>
            <a:r>
              <a:rPr lang="en-US" altLang="en-US" sz="2000" dirty="0">
                <a:solidFill>
                  <a:schemeClr val="hlink"/>
                </a:solidFill>
              </a:rPr>
              <a:t>PARAMETER</a:t>
            </a:r>
            <a:r>
              <a:rPr lang="en-US" altLang="en-US" sz="2000" dirty="0"/>
              <a:t> – the model </a:t>
            </a:r>
            <a:r>
              <a:rPr lang="en-US" altLang="en-US" sz="2000" dirty="0" smtClean="0"/>
              <a:t>parameters, any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 smtClean="0"/>
              <a:t>   </a:t>
            </a:r>
            <a:r>
              <a:rPr lang="en-US" altLang="en-US" sz="2000" dirty="0"/>
              <a:t>functions of the parameters, and the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   objective function.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   </a:t>
            </a:r>
            <a:r>
              <a:rPr lang="en-US" altLang="en-US" sz="2000" dirty="0">
                <a:solidFill>
                  <a:schemeClr val="hlink"/>
                </a:solidFill>
              </a:rPr>
              <a:t>PROCEDURE</a:t>
            </a:r>
            <a:r>
              <a:rPr lang="en-US" altLang="en-US" sz="2000" dirty="0"/>
              <a:t> – where the calculations are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   </a:t>
            </a:r>
            <a:r>
              <a:rPr lang="en-US" altLang="en-US" sz="2000" dirty="0" smtClean="0"/>
              <a:t>done.</a:t>
            </a:r>
            <a:endParaRPr lang="en-US" altLang="en-US" sz="2000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There are other SECTIONS which will come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later.</a:t>
            </a:r>
          </a:p>
        </p:txBody>
      </p:sp>
    </p:spTree>
    <p:extLst>
      <p:ext uri="{BB962C8B-B14F-4D97-AF65-F5344CB8AC3E}">
        <p14:creationId xmlns:p14="http://schemas.microsoft.com/office/powerpoint/2010/main" val="3299582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0" y="1938338"/>
            <a:ext cx="5257800" cy="1044575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Reserved words: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   To specify storage types (in blue)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   To specify built-in functions (in green)</a:t>
            </a:r>
          </a:p>
        </p:txBody>
      </p:sp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0" y="3581400"/>
            <a:ext cx="5257800" cy="2677656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Some notes: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en-US" sz="2400" dirty="0"/>
              <a:t>   </a:t>
            </a:r>
            <a:r>
              <a:rPr lang="en-US" altLang="en-US" sz="2000" dirty="0"/>
              <a:t>You can add </a:t>
            </a:r>
            <a:r>
              <a:rPr lang="en-US" altLang="en-US" sz="2000" dirty="0" smtClean="0"/>
              <a:t>comments</a:t>
            </a:r>
            <a:br>
              <a:rPr lang="en-US" altLang="en-US" sz="2000" dirty="0" smtClean="0"/>
            </a:br>
            <a:r>
              <a:rPr lang="en-US" altLang="en-US" sz="2000" dirty="0" smtClean="0"/>
              <a:t>      (lines </a:t>
            </a:r>
            <a:r>
              <a:rPr lang="en-US" altLang="en-US" sz="2000" dirty="0"/>
              <a:t>starting </a:t>
            </a:r>
            <a:r>
              <a:rPr lang="en-US" altLang="en-US" sz="2000" dirty="0" smtClean="0"/>
              <a:t>with </a:t>
            </a:r>
            <a:r>
              <a:rPr lang="en-US" altLang="en-US" sz="2000" dirty="0"/>
              <a:t>//) – use them!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en-US" sz="2000" dirty="0"/>
              <a:t>    ADMB works with vectors – see how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     the predicted values are computed.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en-US" sz="2000" dirty="0"/>
              <a:t>    The “</a:t>
            </a:r>
            <a:r>
              <a:rPr lang="en-US" altLang="en-US" sz="2000" dirty="0" err="1"/>
              <a:t>objective_function_value</a:t>
            </a:r>
            <a:r>
              <a:rPr lang="en-US" altLang="en-US" sz="2000" dirty="0"/>
              <a:t>” is the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     variable being minimized.	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   </a:t>
            </a:r>
          </a:p>
        </p:txBody>
      </p:sp>
      <p:sp>
        <p:nvSpPr>
          <p:cNvPr id="15366" name="TextBox 1"/>
          <p:cNvSpPr txBox="1">
            <a:spLocks noChangeArrowheads="1"/>
          </p:cNvSpPr>
          <p:nvPr/>
        </p:nvSpPr>
        <p:spPr bwMode="auto">
          <a:xfrm>
            <a:off x="282575" y="3043238"/>
            <a:ext cx="37068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FF0000"/>
                </a:solidFill>
              </a:rPr>
              <a:t>catch is a reserved word</a:t>
            </a:r>
            <a:r>
              <a:rPr lang="en-US" altLang="en-US" sz="2400" dirty="0" smtClean="0">
                <a:solidFill>
                  <a:srgbClr val="FF0000"/>
                </a:solidFill>
              </a:rPr>
              <a:t>!</a:t>
            </a:r>
            <a:endParaRPr lang="en-US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486400" y="1905000"/>
            <a:ext cx="3505200" cy="480131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solidFill>
                  <a:srgbClr val="D32128"/>
                </a:solidFill>
                <a:latin typeface="Courier" pitchFamily="49" charset="0"/>
                <a:ea typeface="MS Mincho" panose="02020609040205080304" pitchFamily="49" charset="-128"/>
              </a:rPr>
              <a:t>DATA_SECTION</a:t>
            </a:r>
            <a:endParaRPr lang="en-AU" altLang="en-US" sz="1800" dirty="0">
              <a:solidFill>
                <a:srgbClr val="D32128"/>
              </a:solidFill>
              <a:latin typeface="Courier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init_int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n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d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ata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init_vector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x(1,ndata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init_vector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y(1,ndata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 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solidFill>
                  <a:srgbClr val="D32128"/>
                </a:solidFill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PARAMETER_SECTION</a:t>
            </a:r>
            <a:r>
              <a:rPr lang="en-AU" altLang="en-US" sz="1800" dirty="0"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</a:t>
            </a:r>
            <a:endParaRPr lang="en-AU" alt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init_number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a;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init_number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b;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 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vector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(1,ndata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objective_function_value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obj_fun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 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solidFill>
                  <a:srgbClr val="D32128"/>
                </a:solidFill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PROCEDURE_SECTION</a:t>
            </a:r>
            <a:endParaRPr lang="en-AU" altLang="en-US" sz="1800" dirty="0">
              <a:solidFill>
                <a:srgbClr val="D3212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= a + b*x;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obj_fun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=</a:t>
            </a:r>
            <a:r>
              <a:rPr lang="en-AU" altLang="en-US" sz="18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norm2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(y-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  <a:cs typeface="Courier New" panose="02070309020205020404" pitchFamily="49" charset="0"/>
              </a:rPr>
              <a:t> //  This is a comment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endParaRPr lang="en-AU" altLang="en-US" sz="1800" dirty="0">
              <a:latin typeface="Times New Roman" panose="02020603050405020304" pitchFamily="18" charset="0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457200" y="183923"/>
            <a:ext cx="8229600" cy="1304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/>
              <a:t>Example (Linear Regression)</a:t>
            </a:r>
            <a:br>
              <a:rPr lang="en-US" altLang="en-US" dirty="0" smtClean="0"/>
            </a:br>
            <a:r>
              <a:rPr lang="en-US" altLang="en-US" dirty="0" smtClean="0"/>
              <a:t>.</a:t>
            </a:r>
            <a:r>
              <a:rPr lang="en-US" altLang="en-US" dirty="0" err="1" smtClean="0"/>
              <a:t>tpl</a:t>
            </a:r>
            <a:r>
              <a:rPr lang="en-US" altLang="en-US" dirty="0" smtClean="0"/>
              <a:t> file structure</a:t>
            </a:r>
            <a:endParaRPr lang="en-US" alt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873161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programming, why ADMB?</a:t>
            </a:r>
            <a:endParaRPr lang="en-US" dirty="0"/>
          </a:p>
          <a:p>
            <a:r>
              <a:rPr lang="en-US" dirty="0" smtClean="0"/>
              <a:t>Lab exercise: Linear modeling using ADMB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29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087818" y="54970"/>
            <a:ext cx="3505200" cy="674030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solidFill>
                  <a:srgbClr val="D32128"/>
                </a:solidFill>
                <a:latin typeface="Courier" pitchFamily="49" charset="0"/>
                <a:ea typeface="MS Mincho" panose="02020609040205080304" pitchFamily="49" charset="-128"/>
              </a:rPr>
              <a:t>DATA_SECTION</a:t>
            </a:r>
            <a:endParaRPr lang="en-AU" altLang="en-US" sz="1800" dirty="0">
              <a:solidFill>
                <a:srgbClr val="D32128"/>
              </a:solidFill>
              <a:latin typeface="Courier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init_int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n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d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ata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init_vector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x(1,ndata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init_vector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y(1,ndata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 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solidFill>
                  <a:srgbClr val="D32128"/>
                </a:solidFill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PARAMETER_SECTION</a:t>
            </a:r>
            <a:r>
              <a:rPr lang="en-AU" altLang="en-US" sz="1800" dirty="0"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</a:t>
            </a:r>
            <a:endParaRPr lang="en-AU" alt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init_number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a;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init_number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b;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 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vector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(1,ndata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objective_function_value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obj_fun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 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solidFill>
                  <a:srgbClr val="D32128"/>
                </a:solidFill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PROCEDURE_SECTION</a:t>
            </a:r>
            <a:endParaRPr lang="en-AU" altLang="en-US" sz="1800" dirty="0">
              <a:solidFill>
                <a:srgbClr val="D3212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= a + b*x;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cout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&lt;&lt;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&lt;&lt;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endl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obj_fun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=</a:t>
            </a:r>
            <a:r>
              <a:rPr lang="en-AU" altLang="en-US" sz="18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norm2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(y-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  <a:cs typeface="Courier New" panose="02070309020205020404" pitchFamily="49" charset="0"/>
              </a:rPr>
              <a:t> //  This is a comment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endParaRPr lang="en-AU" altLang="en-US" sz="1800" dirty="0" smtClean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 smtClean="0">
                <a:solidFill>
                  <a:srgbClr val="D32128"/>
                </a:solidFill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REPORT_SECTION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 report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&lt;&lt;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“y” &lt;&lt;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endl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report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&lt;&lt;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y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&lt;&lt; 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endl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report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&lt;&lt; “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”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&lt;&lt; 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endl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report &lt;&lt;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&lt;&lt; 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endl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AU" altLang="en-US" sz="18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3922"/>
            <a:ext cx="8229600" cy="194967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 smtClean="0"/>
              <a:t>Example </a:t>
            </a:r>
            <a:br>
              <a:rPr lang="en-US" altLang="en-US" sz="3600" dirty="0" smtClean="0"/>
            </a:br>
            <a:r>
              <a:rPr lang="en-US" altLang="en-US" sz="3600" dirty="0" smtClean="0"/>
              <a:t>(Linear Regression)</a:t>
            </a:r>
            <a:br>
              <a:rPr lang="en-US" altLang="en-US" sz="3600" dirty="0" smtClean="0"/>
            </a:br>
            <a:r>
              <a:rPr lang="en-US" altLang="en-US" sz="3600" dirty="0" smtClean="0"/>
              <a:t>Adding Output</a:t>
            </a:r>
            <a:endParaRPr lang="en-US" altLang="en-US" sz="3200" dirty="0" smtClean="0"/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550985" y="2710112"/>
            <a:ext cx="3810000" cy="1754326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 smtClean="0"/>
              <a:t>Use</a:t>
            </a:r>
            <a:r>
              <a:rPr lang="en-US" altLang="en-US" sz="1800" dirty="0"/>
              <a:t>: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en-US" sz="1800" dirty="0"/>
              <a:t> “</a:t>
            </a:r>
            <a:r>
              <a:rPr lang="en-US" altLang="en-US" sz="1800" dirty="0" err="1"/>
              <a:t>cout</a:t>
            </a:r>
            <a:r>
              <a:rPr lang="en-US" altLang="en-US" sz="1800" dirty="0"/>
              <a:t>” to output the values for variables to the </a:t>
            </a:r>
            <a:r>
              <a:rPr lang="en-US" altLang="en-US" sz="1800" dirty="0">
                <a:solidFill>
                  <a:schemeClr val="folHlink"/>
                </a:solidFill>
              </a:rPr>
              <a:t>screen</a:t>
            </a:r>
            <a:r>
              <a:rPr lang="en-US" altLang="en-US" sz="1800" dirty="0"/>
              <a:t>; and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en-US" sz="1800" dirty="0"/>
              <a:t> “report” to output results to the </a:t>
            </a:r>
            <a:r>
              <a:rPr lang="en-US" altLang="en-US" sz="1800" dirty="0">
                <a:solidFill>
                  <a:schemeClr val="folHlink"/>
                </a:solidFill>
              </a:rPr>
              <a:t>.REP file</a:t>
            </a:r>
            <a:r>
              <a:rPr lang="en-US" altLang="en-US" sz="1800" dirty="0"/>
              <a:t> (only after the minimization is complete)</a:t>
            </a:r>
          </a:p>
        </p:txBody>
      </p:sp>
    </p:spTree>
    <p:extLst>
      <p:ext uri="{BB962C8B-B14F-4D97-AF65-F5344CB8AC3E}">
        <p14:creationId xmlns:p14="http://schemas.microsoft.com/office/powerpoint/2010/main" val="478431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3923"/>
            <a:ext cx="8229600" cy="1445585"/>
          </a:xfrm>
        </p:spPr>
        <p:txBody>
          <a:bodyPr/>
          <a:lstStyle/>
          <a:p>
            <a:r>
              <a:rPr lang="en-US" dirty="0" smtClean="0"/>
              <a:t>Example (Linear Regression)</a:t>
            </a:r>
            <a:br>
              <a:rPr lang="en-US" dirty="0" smtClean="0"/>
            </a:br>
            <a:r>
              <a:rPr lang="en-US" dirty="0" smtClean="0"/>
              <a:t>Output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9508"/>
            <a:ext cx="8229600" cy="501077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 smtClean="0">
                <a:solidFill>
                  <a:schemeClr val="hlink"/>
                </a:solidFill>
              </a:rPr>
              <a:t>Lab1.par</a:t>
            </a:r>
            <a:r>
              <a:rPr lang="en-US" altLang="en-US" dirty="0" smtClean="0"/>
              <a:t> </a:t>
            </a:r>
            <a:r>
              <a:rPr lang="en-US" altLang="en-US" dirty="0"/>
              <a:t>– lists the parameter estimates, the final objective function, and the gradient – the latter should be close to zero!</a:t>
            </a:r>
          </a:p>
          <a:p>
            <a:pPr>
              <a:lnSpc>
                <a:spcPct val="90000"/>
              </a:lnSpc>
            </a:pPr>
            <a:r>
              <a:rPr lang="en-US" altLang="en-US" dirty="0" smtClean="0">
                <a:solidFill>
                  <a:schemeClr val="hlink"/>
                </a:solidFill>
              </a:rPr>
              <a:t>Lab1.std</a:t>
            </a:r>
            <a:r>
              <a:rPr lang="en-US" altLang="en-US" dirty="0" smtClean="0"/>
              <a:t> </a:t>
            </a:r>
            <a:r>
              <a:rPr lang="en-US" altLang="en-US" dirty="0"/>
              <a:t>– lists the parameter estimates and the (asymptotic) standard errors.</a:t>
            </a:r>
          </a:p>
          <a:p>
            <a:pPr>
              <a:lnSpc>
                <a:spcPct val="90000"/>
              </a:lnSpc>
            </a:pPr>
            <a:r>
              <a:rPr lang="en-US" altLang="en-US" dirty="0" smtClean="0">
                <a:solidFill>
                  <a:schemeClr val="hlink"/>
                </a:solidFill>
              </a:rPr>
              <a:t>Lab1.cor</a:t>
            </a:r>
            <a:r>
              <a:rPr lang="en-US" altLang="en-US" dirty="0" smtClean="0"/>
              <a:t> </a:t>
            </a:r>
            <a:r>
              <a:rPr lang="en-US" altLang="en-US" dirty="0"/>
              <a:t>– lists the parameter estimates, their (asymptotic) standard errors, and their (asymptotic) correlation matrix.</a:t>
            </a:r>
          </a:p>
          <a:p>
            <a:pPr>
              <a:lnSpc>
                <a:spcPct val="90000"/>
              </a:lnSpc>
            </a:pPr>
            <a:r>
              <a:rPr lang="en-US" altLang="en-US" dirty="0" smtClean="0">
                <a:solidFill>
                  <a:schemeClr val="hlink"/>
                </a:solidFill>
              </a:rPr>
              <a:t>Lab1.rep</a:t>
            </a:r>
            <a:r>
              <a:rPr lang="en-US" altLang="en-US" dirty="0" smtClean="0"/>
              <a:t> </a:t>
            </a:r>
            <a:r>
              <a:rPr lang="en-US" altLang="en-US" dirty="0"/>
              <a:t>– lists any variables specified in the REPORT_SECTION.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920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3923"/>
            <a:ext cx="8229600" cy="996147"/>
          </a:xfrm>
        </p:spPr>
        <p:txBody>
          <a:bodyPr>
            <a:normAutofit fontScale="90000"/>
          </a:bodyPr>
          <a:lstStyle/>
          <a:p>
            <a:r>
              <a:rPr lang="en-US" dirty="0"/>
              <a:t>This </a:t>
            </a:r>
            <a:r>
              <a:rPr lang="en-US" dirty="0" smtClean="0"/>
              <a:t>problem could have been done by hand or in EXCEL </a:t>
            </a:r>
            <a:r>
              <a:rPr lang="en-US" dirty="0"/>
              <a:t>using </a:t>
            </a:r>
            <a:r>
              <a:rPr lang="en-US" dirty="0" smtClean="0"/>
              <a:t>SOLVER</a:t>
            </a:r>
            <a:r>
              <a:rPr lang="en-US" dirty="0"/>
              <a:t> </a:t>
            </a:r>
            <a:r>
              <a:rPr lang="en-US" dirty="0" smtClean="0"/>
              <a:t>(or using lm() in R, or…..)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81" y="1538092"/>
            <a:ext cx="5121876" cy="288105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3" r="44730" b="40378"/>
          <a:stretch/>
        </p:blipFill>
        <p:spPr>
          <a:xfrm>
            <a:off x="5109519" y="3147884"/>
            <a:ext cx="3842952" cy="340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16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Dissecting The </a:t>
            </a:r>
            <a:r>
              <a:rPr lang="en-US" dirty="0" smtClean="0"/>
              <a:t>Program (arithmetic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71800"/>
            <a:ext cx="8229600" cy="3668487"/>
          </a:xfrm>
        </p:spPr>
        <p:txBody>
          <a:bodyPr/>
          <a:lstStyle/>
          <a:p>
            <a:r>
              <a:rPr lang="en-US" dirty="0"/>
              <a:t>The first line is a vector operation - it defines a vector, each element of which, </a:t>
            </a:r>
            <a:r>
              <a:rPr lang="en-US" dirty="0" err="1"/>
              <a:t>ypred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), is </a:t>
            </a:r>
            <a:r>
              <a:rPr lang="en-US" dirty="0" err="1"/>
              <a:t>a+b</a:t>
            </a:r>
            <a:r>
              <a:rPr lang="en-US" dirty="0"/>
              <a:t>*x(</a:t>
            </a:r>
            <a:r>
              <a:rPr lang="en-US" dirty="0" err="1"/>
              <a:t>i</a:t>
            </a:r>
            <a:r>
              <a:rPr lang="en-US" dirty="0"/>
              <a:t>).</a:t>
            </a:r>
          </a:p>
          <a:p>
            <a:r>
              <a:rPr lang="en-US" dirty="0"/>
              <a:t>The second line sums the squares of the differences between the observed (y) and predicted (</a:t>
            </a:r>
            <a:r>
              <a:rPr lang="en-US" dirty="0" err="1"/>
              <a:t>ypred</a:t>
            </a:r>
            <a:r>
              <a:rPr lang="en-US" dirty="0"/>
              <a:t>) values – this is also a vector operation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570685" y="1453802"/>
            <a:ext cx="5070175" cy="95410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2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2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2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2800" dirty="0">
                <a:latin typeface="Times New Roman" panose="02020603050405020304" pitchFamily="18" charset="0"/>
                <a:ea typeface="MS Mincho" panose="02020609040205080304" pitchFamily="49" charset="-128"/>
              </a:rPr>
              <a:t>= a + b*x;</a:t>
            </a:r>
            <a:endParaRPr lang="en-AU" altLang="en-US" sz="2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2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2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obj_fun</a:t>
            </a:r>
            <a:r>
              <a:rPr lang="en-AU" altLang="en-US" sz="2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2800" dirty="0">
                <a:latin typeface="Times New Roman" panose="02020603050405020304" pitchFamily="18" charset="0"/>
                <a:ea typeface="MS Mincho" panose="02020609040205080304" pitchFamily="49" charset="-128"/>
              </a:rPr>
              <a:t>= </a:t>
            </a:r>
            <a:r>
              <a:rPr lang="en-AU" altLang="en-US" sz="2800" dirty="0">
                <a:solidFill>
                  <a:srgbClr val="33CC33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norm2</a:t>
            </a:r>
            <a:r>
              <a:rPr lang="en-AU" altLang="en-US" sz="2800" dirty="0">
                <a:latin typeface="Times New Roman" panose="02020603050405020304" pitchFamily="18" charset="0"/>
                <a:ea typeface="MS Mincho" panose="02020609040205080304" pitchFamily="49" charset="-128"/>
              </a:rPr>
              <a:t>(y-</a:t>
            </a:r>
            <a:r>
              <a:rPr lang="en-AU" altLang="en-US" sz="2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2800" dirty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04920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Something About Arithmetic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 dirty="0"/>
              <a:t>The following are the ADMB arithmetic expressions: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en-US" sz="2000" dirty="0"/>
              <a:t>Z=</a:t>
            </a:r>
            <a:r>
              <a:rPr lang="en-US" altLang="en-US" sz="2000" dirty="0" err="1"/>
              <a:t>a+b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  //addition </a:t>
            </a:r>
            <a:r>
              <a:rPr lang="en-US" altLang="en-US" sz="2000" dirty="0"/>
              <a:t>(note Z+=b)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en-US" sz="2000" dirty="0"/>
              <a:t>Z=a-b </a:t>
            </a:r>
            <a:r>
              <a:rPr lang="en-US" altLang="en-US" sz="2000" dirty="0" smtClean="0"/>
              <a:t>   //subtraction</a:t>
            </a:r>
            <a:endParaRPr lang="en-US" altLang="en-US" sz="2000" dirty="0"/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en-US" sz="2000" dirty="0" smtClean="0"/>
              <a:t>Z=a*b   //multiplication</a:t>
            </a:r>
            <a:endParaRPr lang="en-US" altLang="en-US" sz="2000" dirty="0"/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en-US" sz="2000" dirty="0"/>
              <a:t>Z=a/b  </a:t>
            </a:r>
            <a:r>
              <a:rPr lang="en-US" altLang="en-US" sz="2000" dirty="0" smtClean="0"/>
              <a:t>  //division</a:t>
            </a:r>
            <a:endParaRPr lang="en-US" altLang="en-US" sz="2000" dirty="0"/>
          </a:p>
          <a:p>
            <a:pPr>
              <a:lnSpc>
                <a:spcPct val="80000"/>
              </a:lnSpc>
            </a:pPr>
            <a:endParaRPr lang="en-US" altLang="en-US" sz="2400" dirty="0" smtClean="0"/>
          </a:p>
          <a:p>
            <a:pPr>
              <a:lnSpc>
                <a:spcPct val="80000"/>
              </a:lnSpc>
            </a:pPr>
            <a:r>
              <a:rPr lang="en-US" altLang="en-US" sz="2400" dirty="0" smtClean="0"/>
              <a:t>ADMB </a:t>
            </a:r>
            <a:r>
              <a:rPr lang="en-US" altLang="en-US" sz="2400" dirty="0"/>
              <a:t>implements all the standard functions (and more</a:t>
            </a:r>
            <a:r>
              <a:rPr lang="en-US" altLang="en-US" sz="2400" dirty="0" smtClean="0"/>
              <a:t>):</a:t>
            </a:r>
            <a:endParaRPr lang="en-US" altLang="en-US" sz="2000" dirty="0" smtClean="0"/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en-US" sz="2000" dirty="0" smtClean="0"/>
              <a:t>Z=log(a)    //log to the base e [ln]</a:t>
            </a:r>
            <a:endParaRPr lang="en-US" altLang="en-US" sz="2000" dirty="0"/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en-US" sz="2000" dirty="0"/>
              <a:t>Z=</a:t>
            </a:r>
            <a:r>
              <a:rPr lang="en-US" altLang="en-US" sz="2000" dirty="0" err="1"/>
              <a:t>mfexp</a:t>
            </a:r>
            <a:r>
              <a:rPr lang="en-US" altLang="en-US" sz="2000" dirty="0"/>
              <a:t>(a)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en-US" sz="2000" dirty="0"/>
              <a:t>Z=pow(</a:t>
            </a:r>
            <a:r>
              <a:rPr lang="en-US" altLang="en-US" sz="2000" dirty="0" err="1"/>
              <a:t>a,b</a:t>
            </a:r>
            <a:r>
              <a:rPr lang="en-US" altLang="en-US" sz="2000" dirty="0"/>
              <a:t>)  </a:t>
            </a:r>
            <a:r>
              <a:rPr lang="en-US" altLang="en-US" sz="2000" dirty="0" smtClean="0"/>
              <a:t> //exponentiation</a:t>
            </a:r>
            <a:endParaRPr lang="en-US" altLang="en-US" sz="2000" dirty="0"/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en-US" sz="2000" dirty="0"/>
              <a:t>Z=square(a)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en-US" sz="2000" dirty="0"/>
              <a:t>Z=norm2(vec1,vec2)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857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dirty="0"/>
              <a:t>Before a variable is used, it has to be </a:t>
            </a:r>
            <a:r>
              <a:rPr lang="en-US" altLang="en-US" sz="2800" dirty="0">
                <a:solidFill>
                  <a:schemeClr val="accent2"/>
                </a:solidFill>
              </a:rPr>
              <a:t>declared</a:t>
            </a:r>
            <a:r>
              <a:rPr lang="en-US" altLang="en-US" sz="2800" dirty="0"/>
              <a:t>.</a:t>
            </a:r>
          </a:p>
          <a:p>
            <a:pPr>
              <a:lnSpc>
                <a:spcPct val="90000"/>
              </a:lnSpc>
            </a:pPr>
            <a:endParaRPr lang="en-US" altLang="en-US" sz="2800" dirty="0" smtClean="0"/>
          </a:p>
          <a:p>
            <a:pPr>
              <a:lnSpc>
                <a:spcPct val="90000"/>
              </a:lnSpc>
            </a:pPr>
            <a:r>
              <a:rPr lang="en-US" altLang="en-US" sz="2800" dirty="0" smtClean="0"/>
              <a:t>Key </a:t>
            </a:r>
            <a:r>
              <a:rPr lang="en-US" altLang="en-US" sz="2800" dirty="0"/>
              <a:t>distinction among variables: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Fixed throughout the program (data to be read in, values for fixed </a:t>
            </a:r>
            <a:r>
              <a:rPr lang="en-US" altLang="en-US" sz="2400" dirty="0" smtClean="0"/>
              <a:t>parameters): declare </a:t>
            </a:r>
            <a:r>
              <a:rPr lang="en-US" altLang="en-US" sz="2400" dirty="0"/>
              <a:t>in the </a:t>
            </a:r>
            <a:r>
              <a:rPr lang="en-US" altLang="en-US" sz="2400" dirty="0">
                <a:solidFill>
                  <a:schemeClr val="accent2"/>
                </a:solidFill>
              </a:rPr>
              <a:t>DATA_SECTION</a:t>
            </a:r>
            <a:r>
              <a:rPr lang="en-US" altLang="en-US" sz="2400" dirty="0"/>
              <a:t>.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The parameters to be estimated and any variables that are functions of these </a:t>
            </a:r>
            <a:r>
              <a:rPr lang="en-US" altLang="en-US" sz="2400" dirty="0" smtClean="0"/>
              <a:t>parameters: declare </a:t>
            </a:r>
            <a:r>
              <a:rPr lang="en-US" altLang="en-US" sz="2400" dirty="0"/>
              <a:t>in the </a:t>
            </a:r>
            <a:r>
              <a:rPr lang="en-US" altLang="en-US" sz="2400" dirty="0">
                <a:solidFill>
                  <a:schemeClr val="accent2"/>
                </a:solidFill>
              </a:rPr>
              <a:t>PARAMETER_SECTION</a:t>
            </a:r>
            <a:r>
              <a:rPr lang="en-US" altLang="en-US" sz="2400" dirty="0"/>
              <a:t>.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Declarations are of the form: </a:t>
            </a:r>
          </a:p>
          <a:p>
            <a:pPr>
              <a:lnSpc>
                <a:spcPct val="90000"/>
              </a:lnSpc>
              <a:buNone/>
            </a:pPr>
            <a:r>
              <a:rPr lang="en-US" altLang="en-US" sz="2800" dirty="0"/>
              <a:t>			</a:t>
            </a:r>
            <a:r>
              <a:rPr lang="en-US" altLang="en-US" sz="2800" b="1" i="1" dirty="0">
                <a:solidFill>
                  <a:schemeClr val="accent2"/>
                </a:solidFill>
              </a:rPr>
              <a:t>“Data type” “variable name”;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195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  <a:buNone/>
            </a:pPr>
            <a:r>
              <a:rPr lang="en-US" altLang="en-US" sz="2400" dirty="0"/>
              <a:t>ADMB needs to know what dimensions and format </a:t>
            </a:r>
            <a:r>
              <a:rPr lang="en-US" altLang="en-US" sz="2400" dirty="0" smtClean="0"/>
              <a:t>your data/variables/parameters </a:t>
            </a:r>
            <a:r>
              <a:rPr lang="en-US" altLang="en-US" sz="2400" dirty="0"/>
              <a:t>will be in!</a:t>
            </a:r>
          </a:p>
          <a:p>
            <a:pPr>
              <a:lnSpc>
                <a:spcPct val="80000"/>
              </a:lnSpc>
              <a:buNone/>
            </a:pPr>
            <a:endParaRPr lang="en-US" altLang="en-US" sz="2400" dirty="0"/>
          </a:p>
          <a:p>
            <a:pPr>
              <a:lnSpc>
                <a:spcPct val="80000"/>
              </a:lnSpc>
            </a:pPr>
            <a:r>
              <a:rPr lang="en-US" altLang="en-US" sz="2400" dirty="0"/>
              <a:t>The most-basic </a:t>
            </a:r>
            <a:r>
              <a:rPr lang="en-US" altLang="en-US" sz="2400" dirty="0" smtClean="0"/>
              <a:t>types: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 err="1">
                <a:solidFill>
                  <a:schemeClr val="accent1"/>
                </a:solidFill>
              </a:rPr>
              <a:t>int</a:t>
            </a:r>
            <a:r>
              <a:rPr lang="en-US" altLang="en-US" sz="2000" dirty="0"/>
              <a:t> (e.g. </a:t>
            </a:r>
            <a:r>
              <a:rPr lang="en-US" altLang="en-US" sz="2000" dirty="0" err="1"/>
              <a:t>int</a:t>
            </a:r>
            <a:r>
              <a:rPr lang="en-US" altLang="en-US" sz="2000" dirty="0"/>
              <a:t> Count</a:t>
            </a:r>
            <a:r>
              <a:rPr lang="en-US" altLang="en-US" sz="2000" dirty="0" smtClean="0"/>
              <a:t>) </a:t>
            </a:r>
            <a:r>
              <a:rPr lang="en-US" altLang="en-US" sz="2000" dirty="0"/>
              <a:t>integer.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 smtClean="0">
                <a:solidFill>
                  <a:schemeClr val="accent1"/>
                </a:solidFill>
              </a:rPr>
              <a:t>number</a:t>
            </a:r>
            <a:r>
              <a:rPr lang="en-US" altLang="en-US" sz="2000" dirty="0" smtClean="0"/>
              <a:t> </a:t>
            </a:r>
            <a:r>
              <a:rPr lang="en-US" altLang="en-US" sz="2000" dirty="0"/>
              <a:t>(e.g. number Biomass</a:t>
            </a:r>
            <a:r>
              <a:rPr lang="en-US" altLang="en-US" sz="2000" dirty="0" smtClean="0"/>
              <a:t>) </a:t>
            </a:r>
            <a:r>
              <a:rPr lang="en-US" altLang="en-US" sz="2000" dirty="0"/>
              <a:t>real number.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>
                <a:solidFill>
                  <a:schemeClr val="accent1"/>
                </a:solidFill>
              </a:rPr>
              <a:t>vector</a:t>
            </a:r>
            <a:r>
              <a:rPr lang="en-US" altLang="en-US" sz="2000" dirty="0"/>
              <a:t> (e.g. vector me(1,10</a:t>
            </a:r>
            <a:r>
              <a:rPr lang="en-US" altLang="en-US" sz="2000" dirty="0" smtClean="0"/>
              <a:t>)), </a:t>
            </a:r>
            <a:r>
              <a:rPr lang="en-US" altLang="en-US" sz="2000" dirty="0"/>
              <a:t>set of real numbers indexed by 1,2,..,10.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 err="1">
                <a:solidFill>
                  <a:schemeClr val="accent1"/>
                </a:solidFill>
              </a:rPr>
              <a:t>ivector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 as </a:t>
            </a:r>
            <a:r>
              <a:rPr lang="en-US" altLang="en-US" sz="2000" dirty="0"/>
              <a:t>for vector, except that the contents are integers.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>
                <a:solidFill>
                  <a:schemeClr val="accent1"/>
                </a:solidFill>
              </a:rPr>
              <a:t>matrix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(e.g. Weight(1,Nyear,1,Nage)) two </a:t>
            </a:r>
            <a:r>
              <a:rPr lang="en-US" altLang="en-US" sz="2000" dirty="0"/>
              <a:t>dimensional array of real;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 err="1">
                <a:solidFill>
                  <a:schemeClr val="accent1"/>
                </a:solidFill>
              </a:rPr>
              <a:t>imatrix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 two </a:t>
            </a:r>
            <a:r>
              <a:rPr lang="en-US" altLang="en-US" sz="2000" dirty="0"/>
              <a:t>dimensional array of integer;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>
                <a:solidFill>
                  <a:schemeClr val="accent1"/>
                </a:solidFill>
              </a:rPr>
              <a:t>3darray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 three </a:t>
            </a:r>
            <a:r>
              <a:rPr lang="en-US" altLang="en-US" sz="2000" dirty="0"/>
              <a:t>dimensional array of real; and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>
                <a:solidFill>
                  <a:schemeClr val="accent1"/>
                </a:solidFill>
              </a:rPr>
              <a:t>4darray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 four </a:t>
            </a:r>
            <a:r>
              <a:rPr lang="en-US" altLang="en-US" sz="2000" dirty="0"/>
              <a:t>dimensional array of </a:t>
            </a:r>
            <a:r>
              <a:rPr lang="en-US" altLang="en-US" sz="2000" dirty="0" smtClean="0"/>
              <a:t>real.</a:t>
            </a:r>
            <a:endParaRPr lang="en-US" altLang="en-US" sz="2000" dirty="0"/>
          </a:p>
          <a:p>
            <a:pPr>
              <a:lnSpc>
                <a:spcPct val="80000"/>
              </a:lnSpc>
            </a:pPr>
            <a:endParaRPr lang="en-US" altLang="en-US" sz="2400" dirty="0" smtClean="0"/>
          </a:p>
          <a:p>
            <a:pPr>
              <a:lnSpc>
                <a:spcPct val="80000"/>
              </a:lnSpc>
            </a:pPr>
            <a:r>
              <a:rPr lang="en-US" altLang="en-US" sz="2400" dirty="0" smtClean="0"/>
              <a:t>All </a:t>
            </a:r>
            <a:r>
              <a:rPr lang="en-US" altLang="en-US" sz="2400" dirty="0"/>
              <a:t>variables </a:t>
            </a:r>
            <a:r>
              <a:rPr lang="en-US" altLang="en-US" sz="2400" dirty="0">
                <a:solidFill>
                  <a:schemeClr val="accent2"/>
                </a:solidFill>
              </a:rPr>
              <a:t>MUST </a:t>
            </a:r>
            <a:r>
              <a:rPr lang="en-US" altLang="en-US" sz="2400" dirty="0"/>
              <a:t>be declared before they are used – no exemptions!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1842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Must </a:t>
            </a:r>
            <a:r>
              <a:rPr lang="en-US" dirty="0"/>
              <a:t>start with an alphabetic character.</a:t>
            </a:r>
          </a:p>
          <a:p>
            <a:r>
              <a:rPr lang="en-US" dirty="0"/>
              <a:t>Don’t use any reserved words (if, else, etc.)</a:t>
            </a:r>
          </a:p>
          <a:p>
            <a:r>
              <a:rPr lang="en-US" dirty="0"/>
              <a:t>Choose descriptive but not overly long variable names (e.g. biomass, MSY).</a:t>
            </a:r>
          </a:p>
          <a:p>
            <a:r>
              <a:rPr lang="en-US" dirty="0"/>
              <a:t>ADMB (and C) is case-sensitive, i.e. the variables biomass and Biomass are NOT the same variable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Other </a:t>
            </a:r>
            <a:r>
              <a:rPr lang="en-US" dirty="0"/>
              <a:t>rules / hints:</a:t>
            </a:r>
          </a:p>
          <a:p>
            <a:r>
              <a:rPr lang="en-US" dirty="0"/>
              <a:t>Use underscores to split names within a variable name (e.g. </a:t>
            </a:r>
            <a:r>
              <a:rPr lang="en-US" dirty="0" err="1"/>
              <a:t>my_biomass</a:t>
            </a:r>
            <a:r>
              <a:rPr lang="en-US" dirty="0"/>
              <a:t>).</a:t>
            </a:r>
          </a:p>
          <a:p>
            <a:r>
              <a:rPr lang="en-US" dirty="0"/>
              <a:t>Avoid re-using the same variable for different purposes.</a:t>
            </a:r>
          </a:p>
          <a:p>
            <a:r>
              <a:rPr lang="en-US" dirty="0"/>
              <a:t>Don’t forget those semi-colons!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055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Programming the Procedure </a:t>
            </a:r>
            <a:r>
              <a:rPr lang="en-US" dirty="0" smtClean="0"/>
              <a:t>Section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(The </a:t>
            </a:r>
            <a:r>
              <a:rPr lang="en-US" dirty="0" smtClean="0"/>
              <a:t>“if</a:t>
            </a:r>
            <a:r>
              <a:rPr lang="en-US" dirty="0"/>
              <a:t>” statement)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All the normal C++ statements can be used in the Procedure </a:t>
            </a:r>
            <a:r>
              <a:rPr lang="en-US" altLang="en-US" dirty="0" smtClean="0"/>
              <a:t>Section.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The </a:t>
            </a:r>
            <a:r>
              <a:rPr lang="en-US" altLang="en-US" dirty="0">
                <a:solidFill>
                  <a:schemeClr val="accent1"/>
                </a:solidFill>
              </a:rPr>
              <a:t>if</a:t>
            </a:r>
            <a:r>
              <a:rPr lang="en-US" altLang="en-US" dirty="0"/>
              <a:t> </a:t>
            </a:r>
            <a:r>
              <a:rPr lang="en-US" altLang="en-US" dirty="0" smtClean="0"/>
              <a:t>statement:</a:t>
            </a:r>
          </a:p>
          <a:p>
            <a:pPr lvl="1">
              <a:buNone/>
            </a:pPr>
            <a:r>
              <a:rPr lang="en-US" altLang="en-US" sz="1800" dirty="0"/>
              <a:t>			if (condition)</a:t>
            </a:r>
          </a:p>
          <a:p>
            <a:pPr lvl="2">
              <a:buNone/>
            </a:pPr>
            <a:r>
              <a:rPr lang="en-US" altLang="en-US" sz="1800" dirty="0"/>
              <a:t>		   Statements-1;</a:t>
            </a:r>
          </a:p>
          <a:p>
            <a:pPr lvl="1">
              <a:buNone/>
            </a:pPr>
            <a:r>
              <a:rPr lang="en-US" altLang="en-US" sz="1800" dirty="0"/>
              <a:t>			else</a:t>
            </a:r>
          </a:p>
          <a:p>
            <a:pPr lvl="2">
              <a:buNone/>
            </a:pPr>
            <a:r>
              <a:rPr lang="en-US" altLang="en-US" sz="1800" dirty="0"/>
              <a:t>		   Statements-2;</a:t>
            </a:r>
            <a:endParaRPr lang="en-US" altLang="en-US" dirty="0"/>
          </a:p>
          <a:p>
            <a:r>
              <a:rPr lang="en-US" altLang="en-US" dirty="0" smtClean="0"/>
              <a:t>Combining </a:t>
            </a:r>
            <a:r>
              <a:rPr lang="en-US" altLang="en-US" dirty="0"/>
              <a:t>statements:</a:t>
            </a:r>
          </a:p>
          <a:p>
            <a:pPr lvl="1">
              <a:buNone/>
            </a:pPr>
            <a:r>
              <a:rPr lang="en-US" altLang="en-US" sz="1800" dirty="0"/>
              <a:t>			 { statement; statement }</a:t>
            </a:r>
            <a:endParaRPr lang="en-US" altLang="en-US" sz="2000" dirty="0"/>
          </a:p>
          <a:p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922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Programming the Procedure </a:t>
            </a:r>
            <a:r>
              <a:rPr lang="en-US" dirty="0" smtClean="0"/>
              <a:t>Section </a:t>
            </a:r>
            <a:r>
              <a:rPr lang="en-US" dirty="0"/>
              <a:t>(Constructing conditions)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RELATIONAL OPERATORS</a:t>
            </a:r>
            <a:r>
              <a:rPr lang="en-US" dirty="0" smtClean="0"/>
              <a:t>:</a:t>
            </a:r>
          </a:p>
          <a:p>
            <a:pPr marL="457200" lvl="1" indent="0">
              <a:buNone/>
            </a:pPr>
            <a:r>
              <a:rPr lang="en-US" dirty="0" smtClean="0"/>
              <a:t>==</a:t>
            </a:r>
            <a:r>
              <a:rPr lang="en-US" dirty="0"/>
              <a:t>	Equal to (NOT </a:t>
            </a:r>
            <a:r>
              <a:rPr lang="en-US" dirty="0" smtClean="0"/>
              <a:t>=)</a:t>
            </a:r>
          </a:p>
          <a:p>
            <a:pPr marL="457200" lvl="1" indent="0">
              <a:buNone/>
            </a:pPr>
            <a:r>
              <a:rPr lang="en-US" dirty="0" smtClean="0"/>
              <a:t>&lt;=</a:t>
            </a:r>
            <a:r>
              <a:rPr lang="en-US" dirty="0"/>
              <a:t>	Less than or equal </a:t>
            </a:r>
            <a:r>
              <a:rPr lang="en-US" dirty="0" smtClean="0"/>
              <a:t>to</a:t>
            </a:r>
          </a:p>
          <a:p>
            <a:pPr marL="457200" lvl="1" indent="0">
              <a:buNone/>
            </a:pPr>
            <a:r>
              <a:rPr lang="en-US" dirty="0" smtClean="0"/>
              <a:t>&gt;=</a:t>
            </a:r>
            <a:r>
              <a:rPr lang="en-US" dirty="0"/>
              <a:t>	Greater than or equal </a:t>
            </a:r>
            <a:r>
              <a:rPr lang="en-US" dirty="0" smtClean="0"/>
              <a:t>to</a:t>
            </a:r>
          </a:p>
          <a:p>
            <a:pPr marL="457200" lvl="1" indent="0">
              <a:buNone/>
            </a:pPr>
            <a:r>
              <a:rPr lang="en-US" dirty="0" smtClean="0"/>
              <a:t>&lt;</a:t>
            </a:r>
            <a:r>
              <a:rPr lang="en-US" dirty="0"/>
              <a:t>	</a:t>
            </a:r>
            <a:r>
              <a:rPr lang="en-US" dirty="0" smtClean="0"/>
              <a:t>Less than</a:t>
            </a:r>
          </a:p>
          <a:p>
            <a:pPr marL="457200" lvl="1" indent="0">
              <a:buNone/>
            </a:pPr>
            <a:r>
              <a:rPr lang="en-US" dirty="0" smtClean="0"/>
              <a:t>&gt;     Greater than</a:t>
            </a:r>
          </a:p>
          <a:p>
            <a:pPr marL="457200" lvl="1" indent="0">
              <a:buNone/>
            </a:pPr>
            <a:r>
              <a:rPr lang="en-US" dirty="0" smtClean="0"/>
              <a:t>!=</a:t>
            </a:r>
            <a:r>
              <a:rPr lang="en-US" dirty="0"/>
              <a:t>	Not equal to</a:t>
            </a:r>
          </a:p>
          <a:p>
            <a:endParaRPr lang="en-US" dirty="0" smtClean="0"/>
          </a:p>
          <a:p>
            <a:r>
              <a:rPr lang="en-US" dirty="0" smtClean="0"/>
              <a:t>LOGICAL </a:t>
            </a:r>
            <a:r>
              <a:rPr lang="en-US" dirty="0"/>
              <a:t>OPERATORS</a:t>
            </a:r>
            <a:r>
              <a:rPr lang="en-US" dirty="0" smtClean="0"/>
              <a:t>:</a:t>
            </a:r>
          </a:p>
          <a:p>
            <a:pPr marL="457200" lvl="1" indent="0">
              <a:buNone/>
            </a:pPr>
            <a:r>
              <a:rPr lang="en-US" dirty="0" smtClean="0"/>
              <a:t>&amp;&amp; </a:t>
            </a:r>
            <a:r>
              <a:rPr lang="en-US" dirty="0"/>
              <a:t>	Condition is true if both sub-conditions are </a:t>
            </a:r>
            <a:r>
              <a:rPr lang="en-US" dirty="0" smtClean="0"/>
              <a:t>true</a:t>
            </a:r>
          </a:p>
          <a:p>
            <a:pPr marL="457200" lvl="1" indent="0">
              <a:buNone/>
            </a:pPr>
            <a:r>
              <a:rPr lang="en-US" dirty="0" smtClean="0"/>
              <a:t>||</a:t>
            </a:r>
            <a:r>
              <a:rPr lang="en-US" dirty="0"/>
              <a:t>	</a:t>
            </a:r>
            <a:r>
              <a:rPr lang="en-US" dirty="0" smtClean="0"/>
              <a:t>Condition </a:t>
            </a:r>
            <a:r>
              <a:rPr lang="en-US" dirty="0"/>
              <a:t>is true if one of the sub-conditions is </a:t>
            </a:r>
            <a:r>
              <a:rPr lang="en-US" dirty="0" smtClean="0"/>
              <a:t>true</a:t>
            </a:r>
          </a:p>
          <a:p>
            <a:pPr marL="457200" lvl="1" indent="0">
              <a:buNone/>
            </a:pPr>
            <a:r>
              <a:rPr lang="en-US" dirty="0" smtClean="0"/>
              <a:t>!</a:t>
            </a:r>
            <a:r>
              <a:rPr lang="en-US" dirty="0"/>
              <a:t>	</a:t>
            </a:r>
            <a:r>
              <a:rPr lang="en-US" dirty="0" smtClean="0"/>
              <a:t>Condition </a:t>
            </a:r>
            <a:r>
              <a:rPr lang="en-US" dirty="0"/>
              <a:t>is true if sub-condition is false</a:t>
            </a:r>
          </a:p>
          <a:p>
            <a:endParaRPr lang="en-US" dirty="0"/>
          </a:p>
          <a:p>
            <a:r>
              <a:rPr lang="en-US" dirty="0"/>
              <a:t>Note: ADMB may not work if a parameter or derived variable appears in </a:t>
            </a:r>
            <a:r>
              <a:rPr lang="en-US" dirty="0" smtClean="0"/>
              <a:t>a </a:t>
            </a:r>
            <a:r>
              <a:rPr lang="en-US" dirty="0"/>
              <a:t>condition.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627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Building, Using, Developing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In </a:t>
            </a:r>
            <a:r>
              <a:rPr lang="en-US" dirty="0" smtClean="0"/>
              <a:t>the fisheries </a:t>
            </a:r>
            <a:r>
              <a:rPr lang="en-US" dirty="0" smtClean="0"/>
              <a:t>resource assessment world, typically three types of </a:t>
            </a:r>
            <a:r>
              <a:rPr lang="en-US" dirty="0" smtClean="0"/>
              <a:t>user:</a:t>
            </a:r>
            <a:endParaRPr lang="en-US" dirty="0" smtClean="0"/>
          </a:p>
          <a:p>
            <a:r>
              <a:rPr lang="en-US" dirty="0" smtClean="0"/>
              <a:t>Model user: take canned software and press go, limited understanding of what is happening under the hood.</a:t>
            </a:r>
          </a:p>
          <a:p>
            <a:r>
              <a:rPr lang="en-US" dirty="0" smtClean="0"/>
              <a:t>Model builder: can use existing software to build alternative models, fit to new data sets, etc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smtClean="0"/>
              <a:t>Model developer: someone who is interested in developing and testing code underlying model structure and performance.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 smtClean="0"/>
              <a:t>aim of this class is to provide you with the skill set to work toward the second two of these, hopefully you are interested in the third!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95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Programming the Procedure Section</a:t>
            </a:r>
            <a:br>
              <a:rPr lang="en-US" dirty="0" smtClean="0"/>
            </a:br>
            <a:r>
              <a:rPr lang="en-US" dirty="0" smtClean="0"/>
              <a:t>The “for”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7307"/>
            <a:ext cx="8229600" cy="558841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(initial state; terminal condition; increment)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{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statements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Initial state: Usually involves setting a “loop control variable” to some initial value.</a:t>
            </a:r>
          </a:p>
          <a:p>
            <a:r>
              <a:rPr lang="en-US" dirty="0"/>
              <a:t>Terminal condition: The loop will run until this condition is TRUE (note it need not involve the “loop control variable</a:t>
            </a:r>
            <a:r>
              <a:rPr lang="en-US" dirty="0" smtClean="0"/>
              <a:t>”).</a:t>
            </a:r>
            <a:endParaRPr lang="en-US" dirty="0"/>
          </a:p>
          <a:p>
            <a:r>
              <a:rPr lang="en-US" dirty="0"/>
              <a:t>Increment: This usually involves updating the “loop control variable” (e.g. X++; X--).</a:t>
            </a:r>
          </a:p>
          <a:p>
            <a:r>
              <a:rPr lang="en-US" dirty="0" smtClean="0"/>
              <a:t>Parameters </a:t>
            </a:r>
            <a:r>
              <a:rPr lang="en-US" dirty="0"/>
              <a:t>and derived variables should not appear in the terminal condition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pPr>
              <a:buNone/>
            </a:pP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biomass(1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1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(year=1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year&lt;=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nyear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++)</a:t>
            </a:r>
          </a:p>
          <a:p>
            <a:pPr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biomass(year+1)=biomass(year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)*r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0370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Arrays, Matrices, and 3d-arrays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Arrays, matrices, and 3d-arrays behave the same way as a mathematical vector. </a:t>
            </a:r>
          </a:p>
          <a:p>
            <a:r>
              <a:rPr lang="en-US" dirty="0"/>
              <a:t>You can reference whole arrays or elements of arrays (the former is generally faster).</a:t>
            </a:r>
          </a:p>
          <a:p>
            <a:r>
              <a:rPr lang="en-US" dirty="0" smtClean="0"/>
              <a:t>Arrays are often used in </a:t>
            </a:r>
            <a:r>
              <a:rPr lang="en-US" dirty="0"/>
              <a:t>conjunction with “for” loops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853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Built-in Functions in </a:t>
            </a:r>
            <a:r>
              <a:rPr lang="en-US" dirty="0" smtClean="0"/>
              <a:t>ADMB</a:t>
            </a:r>
            <a:br>
              <a:rPr lang="en-US" dirty="0" smtClean="0"/>
            </a:br>
            <a:r>
              <a:rPr lang="en-US" dirty="0" smtClean="0"/>
              <a:t>(Mathematical </a:t>
            </a:r>
            <a:r>
              <a:rPr lang="en-US" dirty="0"/>
              <a:t>functions)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Default functions: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3"/>
                </a:solidFill>
              </a:rPr>
              <a:t>sin, cos, </a:t>
            </a:r>
            <a:r>
              <a:rPr lang="en-US" dirty="0" err="1">
                <a:solidFill>
                  <a:schemeClr val="accent3"/>
                </a:solidFill>
              </a:rPr>
              <a:t>asin</a:t>
            </a:r>
            <a:r>
              <a:rPr lang="en-US" dirty="0">
                <a:solidFill>
                  <a:schemeClr val="accent3"/>
                </a:solidFill>
              </a:rPr>
              <a:t>, </a:t>
            </a:r>
            <a:r>
              <a:rPr lang="en-US" dirty="0" err="1">
                <a:solidFill>
                  <a:schemeClr val="accent3"/>
                </a:solidFill>
              </a:rPr>
              <a:t>atan</a:t>
            </a:r>
            <a:r>
              <a:rPr lang="en-US" dirty="0">
                <a:solidFill>
                  <a:schemeClr val="accent3"/>
                </a:solidFill>
              </a:rPr>
              <a:t>, </a:t>
            </a:r>
            <a:r>
              <a:rPr lang="en-US" dirty="0" err="1">
                <a:solidFill>
                  <a:schemeClr val="accent3"/>
                </a:solidFill>
              </a:rPr>
              <a:t>acos</a:t>
            </a:r>
            <a:r>
              <a:rPr lang="en-US" dirty="0">
                <a:solidFill>
                  <a:schemeClr val="accent3"/>
                </a:solidFill>
              </a:rPr>
              <a:t>, </a:t>
            </a:r>
            <a:r>
              <a:rPr lang="en-US" dirty="0" err="1">
                <a:solidFill>
                  <a:schemeClr val="accent3"/>
                </a:solidFill>
              </a:rPr>
              <a:t>sinh</a:t>
            </a:r>
            <a:r>
              <a:rPr lang="en-US" dirty="0">
                <a:solidFill>
                  <a:schemeClr val="accent3"/>
                </a:solidFill>
              </a:rPr>
              <a:t>, </a:t>
            </a:r>
            <a:r>
              <a:rPr lang="en-US" dirty="0" err="1">
                <a:solidFill>
                  <a:schemeClr val="accent3"/>
                </a:solidFill>
              </a:rPr>
              <a:t>cosh</a:t>
            </a:r>
            <a:r>
              <a:rPr lang="en-US" dirty="0">
                <a:solidFill>
                  <a:schemeClr val="accent3"/>
                </a:solidFill>
              </a:rPr>
              <a:t>, </a:t>
            </a:r>
            <a:r>
              <a:rPr lang="en-US" dirty="0" err="1">
                <a:solidFill>
                  <a:schemeClr val="accent3"/>
                </a:solidFill>
              </a:rPr>
              <a:t>tanh</a:t>
            </a:r>
            <a:r>
              <a:rPr lang="en-US" dirty="0">
                <a:solidFill>
                  <a:schemeClr val="accent3"/>
                </a:solidFill>
              </a:rPr>
              <a:t>, </a:t>
            </a:r>
            <a:r>
              <a:rPr lang="en-US" dirty="0" err="1">
                <a:solidFill>
                  <a:schemeClr val="accent3"/>
                </a:solidFill>
              </a:rPr>
              <a:t>fabs</a:t>
            </a:r>
            <a:r>
              <a:rPr lang="en-US" dirty="0">
                <a:solidFill>
                  <a:schemeClr val="accent3"/>
                </a:solidFill>
              </a:rPr>
              <a:t>*, </a:t>
            </a:r>
            <a:r>
              <a:rPr lang="en-US" dirty="0" err="1" smtClean="0">
                <a:solidFill>
                  <a:schemeClr val="accent3"/>
                </a:solidFill>
              </a:rPr>
              <a:t>mfexp</a:t>
            </a:r>
            <a:r>
              <a:rPr lang="en-US" dirty="0">
                <a:solidFill>
                  <a:schemeClr val="accent3"/>
                </a:solidFill>
              </a:rPr>
              <a:t>, log, </a:t>
            </a:r>
            <a:r>
              <a:rPr lang="en-US" dirty="0" smtClean="0">
                <a:solidFill>
                  <a:schemeClr val="accent3"/>
                </a:solidFill>
              </a:rPr>
              <a:t>log10</a:t>
            </a:r>
            <a:r>
              <a:rPr lang="en-US" dirty="0">
                <a:solidFill>
                  <a:schemeClr val="accent3"/>
                </a:solidFill>
              </a:rPr>
              <a:t>, </a:t>
            </a:r>
            <a:r>
              <a:rPr lang="en-US" dirty="0" err="1">
                <a:solidFill>
                  <a:schemeClr val="accent3"/>
                </a:solidFill>
              </a:rPr>
              <a:t>sqrt</a:t>
            </a:r>
            <a:r>
              <a:rPr lang="en-US" dirty="0">
                <a:solidFill>
                  <a:schemeClr val="accent3"/>
                </a:solidFill>
              </a:rPr>
              <a:t>, pow, </a:t>
            </a:r>
            <a:r>
              <a:rPr lang="en-US" dirty="0" err="1">
                <a:solidFill>
                  <a:schemeClr val="accent3"/>
                </a:solidFill>
              </a:rPr>
              <a:t>gammln</a:t>
            </a:r>
            <a:r>
              <a:rPr lang="en-US" dirty="0">
                <a:solidFill>
                  <a:schemeClr val="accent3"/>
                </a:solidFill>
              </a:rPr>
              <a:t>, </a:t>
            </a:r>
            <a:r>
              <a:rPr lang="en-US" dirty="0" err="1">
                <a:solidFill>
                  <a:schemeClr val="accent3"/>
                </a:solidFill>
              </a:rPr>
              <a:t>log_comb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/>
              <a:t>These functions operate on numbers and vectors, </a:t>
            </a:r>
            <a:r>
              <a:rPr lang="en-US" dirty="0" err="1" smtClean="0"/>
              <a:t>i.e</a:t>
            </a:r>
            <a:r>
              <a:rPr lang="en-US" dirty="0" smtClean="0"/>
              <a:t>:</a:t>
            </a:r>
          </a:p>
          <a:p>
            <a:pPr marL="457200" lvl="1" indent="0">
              <a:buNone/>
            </a:pPr>
            <a:r>
              <a:rPr lang="en-US" dirty="0" smtClean="0"/>
              <a:t>number </a:t>
            </a:r>
            <a:r>
              <a:rPr lang="en-US" dirty="0"/>
              <a:t>= </a:t>
            </a:r>
            <a:r>
              <a:rPr lang="en-US" dirty="0" err="1" smtClean="0">
                <a:solidFill>
                  <a:schemeClr val="accent3"/>
                </a:solidFill>
              </a:rPr>
              <a:t>mfexp</a:t>
            </a:r>
            <a:r>
              <a:rPr lang="en-US" dirty="0" smtClean="0"/>
              <a:t>(number</a:t>
            </a:r>
            <a:r>
              <a:rPr lang="en-US" dirty="0"/>
              <a:t>);    </a:t>
            </a:r>
            <a:r>
              <a:rPr lang="en-US" dirty="0" smtClean="0"/>
              <a:t>vector </a:t>
            </a:r>
            <a:r>
              <a:rPr lang="en-US" dirty="0"/>
              <a:t>= </a:t>
            </a:r>
            <a:r>
              <a:rPr lang="en-US" dirty="0" err="1" smtClean="0">
                <a:solidFill>
                  <a:schemeClr val="accent3"/>
                </a:solidFill>
              </a:rPr>
              <a:t>mfexp</a:t>
            </a:r>
            <a:r>
              <a:rPr lang="en-US" dirty="0" smtClean="0"/>
              <a:t>(vector);</a:t>
            </a:r>
            <a:endParaRPr lang="en-US" dirty="0"/>
          </a:p>
          <a:p>
            <a:r>
              <a:rPr lang="en-US" dirty="0"/>
              <a:t>One can also find the minimum and maximum of a vector: </a:t>
            </a:r>
            <a:r>
              <a:rPr lang="en-US" dirty="0">
                <a:solidFill>
                  <a:schemeClr val="accent3"/>
                </a:solidFill>
              </a:rPr>
              <a:t>min</a:t>
            </a:r>
            <a:r>
              <a:rPr lang="en-US" dirty="0"/>
              <a:t>(x)*; </a:t>
            </a:r>
            <a:r>
              <a:rPr lang="en-US" dirty="0">
                <a:solidFill>
                  <a:schemeClr val="accent3"/>
                </a:solidFill>
              </a:rPr>
              <a:t>max</a:t>
            </a:r>
            <a:r>
              <a:rPr lang="en-US" dirty="0"/>
              <a:t>(x</a:t>
            </a:r>
            <a:r>
              <a:rPr lang="en-US" dirty="0" smtClean="0"/>
              <a:t>)*;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* Are these differentiable?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84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Built-in Functions in ADMB-II </a:t>
            </a:r>
            <a:br>
              <a:rPr lang="en-US" dirty="0"/>
            </a:br>
            <a:r>
              <a:rPr lang="en-US" dirty="0"/>
              <a:t>(Vector &amp; matrix functions)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en-US" dirty="0" smtClean="0"/>
          </a:p>
          <a:p>
            <a:pPr marL="0" indent="0">
              <a:buNone/>
            </a:pPr>
            <a:r>
              <a:rPr lang="en-US" altLang="en-US" dirty="0" smtClean="0"/>
              <a:t>c </a:t>
            </a:r>
            <a:r>
              <a:rPr lang="en-US" altLang="en-US" dirty="0"/>
              <a:t>= </a:t>
            </a:r>
            <a:r>
              <a:rPr lang="en-US" altLang="en-US" dirty="0" err="1">
                <a:solidFill>
                  <a:schemeClr val="accent3"/>
                </a:solidFill>
              </a:rPr>
              <a:t>elem_prod</a:t>
            </a:r>
            <a:r>
              <a:rPr lang="en-US" altLang="en-US" dirty="0"/>
              <a:t>(</a:t>
            </a:r>
            <a:r>
              <a:rPr lang="en-US" altLang="en-US" dirty="0" err="1"/>
              <a:t>a,b</a:t>
            </a:r>
            <a:r>
              <a:rPr lang="en-US" altLang="en-US" dirty="0"/>
              <a:t>):</a:t>
            </a:r>
          </a:p>
          <a:p>
            <a:pPr marL="0" indent="0">
              <a:buNone/>
            </a:pPr>
            <a:r>
              <a:rPr lang="en-US" altLang="en-US" dirty="0"/>
              <a:t>c = </a:t>
            </a:r>
            <a:r>
              <a:rPr lang="en-US" altLang="en-US" dirty="0" err="1">
                <a:solidFill>
                  <a:schemeClr val="accent3"/>
                </a:solidFill>
              </a:rPr>
              <a:t>elem_div</a:t>
            </a:r>
            <a:r>
              <a:rPr lang="en-US" altLang="en-US" dirty="0"/>
              <a:t>(</a:t>
            </a:r>
            <a:r>
              <a:rPr lang="en-US" altLang="en-US" dirty="0" err="1"/>
              <a:t>a,b</a:t>
            </a:r>
            <a:r>
              <a:rPr lang="en-US" altLang="en-US" dirty="0"/>
              <a:t>):</a:t>
            </a:r>
          </a:p>
          <a:p>
            <a:pPr marL="0" indent="0">
              <a:buNone/>
            </a:pPr>
            <a:r>
              <a:rPr lang="en-US" altLang="en-US" dirty="0" err="1"/>
              <a:t>matrix_b</a:t>
            </a:r>
            <a:r>
              <a:rPr lang="en-US" altLang="en-US" dirty="0"/>
              <a:t> = </a:t>
            </a:r>
            <a:r>
              <a:rPr lang="en-US" altLang="en-US" dirty="0" err="1">
                <a:solidFill>
                  <a:schemeClr val="accent3"/>
                </a:solidFill>
              </a:rPr>
              <a:t>det</a:t>
            </a:r>
            <a:r>
              <a:rPr lang="en-US" altLang="en-US" dirty="0"/>
              <a:t>(</a:t>
            </a:r>
            <a:r>
              <a:rPr lang="en-US" altLang="en-US" dirty="0" err="1"/>
              <a:t>matrix_a</a:t>
            </a:r>
            <a:r>
              <a:rPr lang="en-US" altLang="en-US" dirty="0" smtClean="0"/>
              <a:t>);  //determinant</a:t>
            </a:r>
            <a:endParaRPr lang="en-US" altLang="en-US" dirty="0"/>
          </a:p>
          <a:p>
            <a:pPr marL="0" indent="0">
              <a:buNone/>
            </a:pPr>
            <a:r>
              <a:rPr lang="en-US" altLang="en-US" dirty="0" err="1"/>
              <a:t>matrix_b</a:t>
            </a:r>
            <a:r>
              <a:rPr lang="en-US" altLang="en-US" dirty="0"/>
              <a:t> = </a:t>
            </a:r>
            <a:r>
              <a:rPr lang="en-US" altLang="en-US" dirty="0" err="1">
                <a:solidFill>
                  <a:schemeClr val="accent3"/>
                </a:solidFill>
              </a:rPr>
              <a:t>inv</a:t>
            </a:r>
            <a:r>
              <a:rPr lang="en-US" altLang="en-US" dirty="0"/>
              <a:t>(</a:t>
            </a:r>
            <a:r>
              <a:rPr lang="en-US" altLang="en-US" dirty="0" err="1"/>
              <a:t>matrix_a</a:t>
            </a:r>
            <a:r>
              <a:rPr lang="en-US" altLang="en-US" dirty="0" smtClean="0"/>
              <a:t>);   //inverse</a:t>
            </a:r>
            <a:endParaRPr lang="en-US" altLang="en-US" dirty="0"/>
          </a:p>
          <a:p>
            <a:pPr marL="0" indent="0">
              <a:buNone/>
            </a:pPr>
            <a:r>
              <a:rPr lang="en-US" altLang="en-US" dirty="0" err="1"/>
              <a:t>number_a</a:t>
            </a:r>
            <a:r>
              <a:rPr lang="en-US" altLang="en-US" dirty="0"/>
              <a:t> = </a:t>
            </a:r>
            <a:r>
              <a:rPr lang="en-US" altLang="en-US" dirty="0">
                <a:solidFill>
                  <a:schemeClr val="accent3"/>
                </a:solidFill>
              </a:rPr>
              <a:t>norm</a:t>
            </a:r>
            <a:r>
              <a:rPr lang="en-US" altLang="en-US" dirty="0"/>
              <a:t>(x):</a:t>
            </a:r>
          </a:p>
          <a:p>
            <a:pPr marL="0" indent="0">
              <a:buNone/>
            </a:pPr>
            <a:r>
              <a:rPr lang="en-US" altLang="en-US" dirty="0" err="1"/>
              <a:t>number_a</a:t>
            </a:r>
            <a:r>
              <a:rPr lang="en-US" altLang="en-US" dirty="0"/>
              <a:t> = </a:t>
            </a:r>
            <a:r>
              <a:rPr lang="en-US" altLang="en-US" dirty="0">
                <a:solidFill>
                  <a:schemeClr val="accent3"/>
                </a:solidFill>
              </a:rPr>
              <a:t>norm2</a:t>
            </a:r>
            <a:r>
              <a:rPr lang="en-US" altLang="en-US" dirty="0"/>
              <a:t>(x):</a:t>
            </a:r>
          </a:p>
          <a:p>
            <a:pPr marL="0" indent="0">
              <a:buNone/>
            </a:pPr>
            <a:r>
              <a:rPr lang="en-US" altLang="en-US" dirty="0" err="1"/>
              <a:t>matrix_b</a:t>
            </a:r>
            <a:r>
              <a:rPr lang="en-US" altLang="en-US" dirty="0"/>
              <a:t>  = </a:t>
            </a:r>
            <a:r>
              <a:rPr lang="en-US" altLang="en-US" dirty="0">
                <a:solidFill>
                  <a:schemeClr val="accent3"/>
                </a:solidFill>
              </a:rPr>
              <a:t>trans</a:t>
            </a:r>
            <a:r>
              <a:rPr lang="en-US" altLang="en-US" dirty="0"/>
              <a:t>(</a:t>
            </a:r>
            <a:r>
              <a:rPr lang="en-US" altLang="en-US" dirty="0" err="1"/>
              <a:t>matrix_a</a:t>
            </a:r>
            <a:r>
              <a:rPr lang="en-US" altLang="en-US" dirty="0" smtClean="0"/>
              <a:t>)  //transpose</a:t>
            </a:r>
            <a:endParaRPr lang="en-US" altLang="en-US" dirty="0"/>
          </a:p>
          <a:p>
            <a:endParaRPr lang="en-US" altLang="en-US" dirty="0"/>
          </a:p>
          <a:p>
            <a:endParaRPr lang="en-US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1630143"/>
              </p:ext>
            </p:extLst>
          </p:nvPr>
        </p:nvGraphicFramePr>
        <p:xfrm>
          <a:off x="5014783" y="1782441"/>
          <a:ext cx="124301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2" name="Equation" r:id="rId3" imgW="622030" imgH="228501" progId="Equation.DSMT4">
                  <p:embed/>
                </p:oleObj>
              </mc:Choice>
              <mc:Fallback>
                <p:oleObj name="Equation" r:id="rId3" imgW="622030" imgH="22850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4783" y="1782441"/>
                        <a:ext cx="124301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3550853"/>
              </p:ext>
            </p:extLst>
          </p:nvPr>
        </p:nvGraphicFramePr>
        <p:xfrm>
          <a:off x="5013325" y="2262189"/>
          <a:ext cx="1649413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3" name="Equation" r:id="rId5" imgW="825500" imgH="241300" progId="Equation.DSMT4">
                  <p:embed/>
                </p:oleObj>
              </mc:Choice>
              <mc:Fallback>
                <p:oleObj name="Equation" r:id="rId5" imgW="8255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3325" y="2262189"/>
                        <a:ext cx="1649413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3042390"/>
              </p:ext>
            </p:extLst>
          </p:nvPr>
        </p:nvGraphicFramePr>
        <p:xfrm>
          <a:off x="5410200" y="4059238"/>
          <a:ext cx="1087438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4" name="Equation" r:id="rId7" imgW="723586" imgH="393529" progId="Equation.DSMT4">
                  <p:embed/>
                </p:oleObj>
              </mc:Choice>
              <mc:Fallback>
                <p:oleObj name="Equation" r:id="rId7" imgW="723586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4059238"/>
                        <a:ext cx="1087438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6165608"/>
              </p:ext>
            </p:extLst>
          </p:nvPr>
        </p:nvGraphicFramePr>
        <p:xfrm>
          <a:off x="5410200" y="4666264"/>
          <a:ext cx="1252538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5" name="Equation" r:id="rId9" imgW="837836" imgH="355446" progId="Equation.DSMT4">
                  <p:embed/>
                </p:oleObj>
              </mc:Choice>
              <mc:Fallback>
                <p:oleObj name="Equation" r:id="rId9" imgW="837836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4666264"/>
                        <a:ext cx="1252538" cy="53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1513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Built-in Functions in </a:t>
            </a:r>
            <a:r>
              <a:rPr lang="en-US" dirty="0" smtClean="0"/>
              <a:t>ADMB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(Extraction functions)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Extracting </a:t>
            </a:r>
            <a:r>
              <a:rPr lang="en-US" dirty="0"/>
              <a:t>from arrays and </a:t>
            </a:r>
            <a:r>
              <a:rPr lang="en-US" dirty="0" smtClean="0"/>
              <a:t>matrices:</a:t>
            </a:r>
          </a:p>
          <a:p>
            <a:pPr marL="457200" lvl="1" indent="0">
              <a:buNone/>
            </a:pPr>
            <a:r>
              <a:rPr lang="en-US" dirty="0" smtClean="0"/>
              <a:t>	vector </a:t>
            </a:r>
            <a:r>
              <a:rPr lang="en-US" dirty="0"/>
              <a:t>= </a:t>
            </a:r>
            <a:r>
              <a:rPr lang="en-US" dirty="0" smtClean="0">
                <a:solidFill>
                  <a:schemeClr val="accent3"/>
                </a:solidFill>
              </a:rPr>
              <a:t>column</a:t>
            </a:r>
            <a:r>
              <a:rPr lang="en-US" dirty="0" smtClean="0"/>
              <a:t>(</a:t>
            </a:r>
            <a:r>
              <a:rPr lang="en-US" dirty="0" err="1" smtClean="0"/>
              <a:t>matrix,index</a:t>
            </a:r>
            <a:r>
              <a:rPr lang="en-US" dirty="0" smtClean="0"/>
              <a:t>);</a:t>
            </a:r>
          </a:p>
          <a:p>
            <a:pPr marL="457200" lvl="1" indent="0">
              <a:buNone/>
            </a:pPr>
            <a:r>
              <a:rPr lang="en-US" dirty="0" smtClean="0"/>
              <a:t>	vector </a:t>
            </a:r>
            <a:r>
              <a:rPr lang="en-US" dirty="0"/>
              <a:t>= </a:t>
            </a:r>
            <a:r>
              <a:rPr lang="en-US" dirty="0" err="1" smtClean="0">
                <a:solidFill>
                  <a:schemeClr val="accent3"/>
                </a:solidFill>
              </a:rPr>
              <a:t>extract_row</a:t>
            </a:r>
            <a:r>
              <a:rPr lang="en-US" dirty="0" smtClean="0"/>
              <a:t>(</a:t>
            </a:r>
            <a:r>
              <a:rPr lang="en-US" dirty="0" err="1" smtClean="0"/>
              <a:t>matrix,index</a:t>
            </a:r>
            <a:r>
              <a:rPr lang="en-US" dirty="0" smtClean="0"/>
              <a:t>);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vector </a:t>
            </a:r>
            <a:r>
              <a:rPr lang="en-US" dirty="0"/>
              <a:t>= </a:t>
            </a:r>
            <a:r>
              <a:rPr lang="en-US" dirty="0" err="1">
                <a:solidFill>
                  <a:schemeClr val="accent3"/>
                </a:solidFill>
              </a:rPr>
              <a:t>extract_diagonal</a:t>
            </a:r>
            <a:r>
              <a:rPr lang="en-US" dirty="0"/>
              <a:t>(matrix</a:t>
            </a:r>
            <a:r>
              <a:rPr lang="en-US" dirty="0" smtClean="0"/>
              <a:t>);</a:t>
            </a:r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Subvectors</a:t>
            </a:r>
            <a:r>
              <a:rPr lang="en-US" dirty="0"/>
              <a:t>: extract a subset of a </a:t>
            </a:r>
            <a:r>
              <a:rPr lang="en-US" dirty="0" smtClean="0"/>
              <a:t>vector: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vector2 </a:t>
            </a:r>
            <a:r>
              <a:rPr lang="en-US" dirty="0"/>
              <a:t>= </a:t>
            </a:r>
            <a:r>
              <a:rPr lang="en-US" dirty="0" smtClean="0"/>
              <a:t>vector1(</a:t>
            </a:r>
            <a:r>
              <a:rPr lang="en-US" dirty="0" err="1" smtClean="0"/>
              <a:t>ivector</a:t>
            </a:r>
            <a:r>
              <a:rPr lang="en-US" dirty="0" smtClean="0"/>
              <a:t>);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vector2 </a:t>
            </a:r>
            <a:r>
              <a:rPr lang="en-US" dirty="0"/>
              <a:t>= vector1(index1,index2</a:t>
            </a:r>
            <a:r>
              <a:rPr lang="en-US" dirty="0" smtClean="0"/>
              <a:t>);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0575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1676400" y="3886200"/>
            <a:ext cx="3352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sz="4000" smtClean="0"/>
              <a:t>Built-in Functions in ADMB-IV </a:t>
            </a:r>
            <a:br>
              <a:rPr lang="en-US" altLang="en-US" sz="4000" smtClean="0"/>
            </a:br>
            <a:r>
              <a:rPr lang="en-US" altLang="en-US" sz="3200" smtClean="0"/>
              <a:t>(Statistical functions)</a:t>
            </a:r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 smtClean="0"/>
              <a:t>Statistical functions </a:t>
            </a:r>
            <a:r>
              <a:rPr lang="en-US" altLang="en-US" sz="2400" dirty="0" smtClean="0"/>
              <a:t>(e.g. cumulative normal, many of the ):</a:t>
            </a:r>
            <a:endParaRPr lang="en-US" altLang="en-US" sz="2400" dirty="0" smtClean="0"/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en-US" sz="1400" dirty="0" smtClean="0">
                <a:solidFill>
                  <a:schemeClr val="hlink"/>
                </a:solidFill>
              </a:rPr>
              <a:t>   </a:t>
            </a:r>
            <a:r>
              <a:rPr lang="en-US" altLang="en-US" sz="1400" dirty="0" err="1" smtClean="0">
                <a:solidFill>
                  <a:schemeClr val="hlink"/>
                </a:solidFill>
              </a:rPr>
              <a:t>cumd_norm</a:t>
            </a:r>
            <a:r>
              <a:rPr lang="en-US" altLang="en-US" sz="1400" dirty="0" smtClean="0">
                <a:solidFill>
                  <a:schemeClr val="hlink"/>
                </a:solidFill>
              </a:rPr>
              <a:t>, </a:t>
            </a:r>
            <a:r>
              <a:rPr lang="en-US" altLang="en-US" sz="1400" dirty="0" err="1" smtClean="0">
                <a:solidFill>
                  <a:schemeClr val="hlink"/>
                </a:solidFill>
              </a:rPr>
              <a:t>inv_cumd_norm</a:t>
            </a:r>
            <a:endParaRPr lang="en-US" altLang="en-US" sz="1400" dirty="0" smtClean="0">
              <a:solidFill>
                <a:schemeClr val="hlink"/>
              </a:solidFill>
            </a:endParaRPr>
          </a:p>
          <a:p>
            <a:pPr eaLnBrk="1" hangingPunct="1"/>
            <a:endParaRPr lang="en-US" altLang="en-US" sz="2400" dirty="0" smtClean="0"/>
          </a:p>
          <a:p>
            <a:pPr eaLnBrk="1" hangingPunct="1"/>
            <a:r>
              <a:rPr lang="en-US" altLang="en-US" sz="2400" dirty="0" smtClean="0"/>
              <a:t>Random </a:t>
            </a:r>
            <a:r>
              <a:rPr lang="en-US" altLang="en-US" sz="2400" dirty="0" smtClean="0"/>
              <a:t>number generators (first create a “random number generator class” – specifies the random number seed; then use it), i.e.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1600" dirty="0" err="1" smtClean="0">
                <a:solidFill>
                  <a:schemeClr val="hlink"/>
                </a:solidFill>
              </a:rPr>
              <a:t>random_number_generator</a:t>
            </a:r>
            <a:r>
              <a:rPr lang="en-US" altLang="en-US" sz="1600" dirty="0" smtClean="0">
                <a:solidFill>
                  <a:schemeClr val="hlink"/>
                </a:solidFill>
              </a:rPr>
              <a:t> r(1891);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1600" dirty="0" smtClean="0">
                <a:solidFill>
                  <a:schemeClr val="hlink"/>
                </a:solidFill>
              </a:rPr>
              <a:t>Poisson = </a:t>
            </a:r>
            <a:r>
              <a:rPr lang="en-US" altLang="en-US" sz="1600" dirty="0" err="1" smtClean="0">
                <a:solidFill>
                  <a:schemeClr val="hlink"/>
                </a:solidFill>
              </a:rPr>
              <a:t>randpoission</a:t>
            </a:r>
            <a:r>
              <a:rPr lang="en-US" altLang="en-US" sz="1600" dirty="0" smtClean="0">
                <a:solidFill>
                  <a:schemeClr val="hlink"/>
                </a:solidFill>
              </a:rPr>
              <a:t>(</a:t>
            </a:r>
            <a:r>
              <a:rPr lang="en-US" altLang="en-US" sz="1600" dirty="0" err="1" smtClean="0">
                <a:solidFill>
                  <a:schemeClr val="hlink"/>
                </a:solidFill>
              </a:rPr>
              <a:t>lamda</a:t>
            </a:r>
            <a:r>
              <a:rPr lang="en-US" altLang="en-US" sz="1600" dirty="0" smtClean="0">
                <a:solidFill>
                  <a:schemeClr val="hlink"/>
                </a:solidFill>
              </a:rPr>
              <a:t>, r);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1600" dirty="0" smtClean="0">
                <a:solidFill>
                  <a:schemeClr val="hlink"/>
                </a:solidFill>
              </a:rPr>
              <a:t>Normal = </a:t>
            </a:r>
            <a:r>
              <a:rPr lang="en-US" altLang="en-US" sz="1600" dirty="0" err="1" smtClean="0">
                <a:solidFill>
                  <a:schemeClr val="hlink"/>
                </a:solidFill>
              </a:rPr>
              <a:t>randn</a:t>
            </a:r>
            <a:r>
              <a:rPr lang="en-US" altLang="en-US" sz="1600" dirty="0" smtClean="0">
                <a:solidFill>
                  <a:schemeClr val="hlink"/>
                </a:solidFill>
              </a:rPr>
              <a:t>(r);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1600" dirty="0" smtClean="0">
                <a:solidFill>
                  <a:schemeClr val="hlink"/>
                </a:solidFill>
              </a:rPr>
              <a:t>Uniform = </a:t>
            </a:r>
            <a:r>
              <a:rPr lang="en-US" altLang="en-US" sz="1600" dirty="0" err="1" smtClean="0">
                <a:solidFill>
                  <a:schemeClr val="hlink"/>
                </a:solidFill>
              </a:rPr>
              <a:t>randu</a:t>
            </a:r>
            <a:r>
              <a:rPr lang="en-US" altLang="en-US" sz="1600" dirty="0" smtClean="0">
                <a:solidFill>
                  <a:schemeClr val="hlink"/>
                </a:solidFill>
              </a:rPr>
              <a:t>(r);</a:t>
            </a:r>
          </a:p>
          <a:p>
            <a:pPr eaLnBrk="1" hangingPunct="1"/>
            <a:endParaRPr lang="en-US" altLang="en-US" sz="2800" dirty="0" smtClean="0"/>
          </a:p>
          <a:p>
            <a:pPr eaLnBrk="1" hangingPunct="1"/>
            <a:r>
              <a:rPr lang="en-US" altLang="en-US" sz="2800" dirty="0" smtClean="0"/>
              <a:t>Vector </a:t>
            </a:r>
            <a:r>
              <a:rPr lang="en-US" altLang="en-US" sz="2800" dirty="0" smtClean="0"/>
              <a:t>and matrix versions of these routines exist.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800" dirty="0" smtClean="0"/>
          </a:p>
        </p:txBody>
      </p:sp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5727700" y="3859213"/>
            <a:ext cx="1993900" cy="1031875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Create the class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dirty="0"/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Use it!</a:t>
            </a:r>
          </a:p>
        </p:txBody>
      </p:sp>
      <p:sp>
        <p:nvSpPr>
          <p:cNvPr id="15366" name="Line 6"/>
          <p:cNvSpPr>
            <a:spLocks noChangeShapeType="1"/>
          </p:cNvSpPr>
          <p:nvPr/>
        </p:nvSpPr>
        <p:spPr bwMode="auto">
          <a:xfrm flipH="1">
            <a:off x="5029200" y="4038600"/>
            <a:ext cx="685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367" name="Line 7"/>
          <p:cNvSpPr>
            <a:spLocks noChangeShapeType="1"/>
          </p:cNvSpPr>
          <p:nvPr/>
        </p:nvSpPr>
        <p:spPr bwMode="auto">
          <a:xfrm flipH="1">
            <a:off x="4114800" y="4724400"/>
            <a:ext cx="1600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4202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Crashes  (because $%@&amp; happens)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Nothing causes ADMB more problems than:</a:t>
            </a:r>
          </a:p>
          <a:p>
            <a:r>
              <a:rPr lang="en-US" dirty="0" smtClean="0"/>
              <a:t>IF statements,</a:t>
            </a:r>
            <a:endParaRPr lang="en-US" dirty="0"/>
          </a:p>
          <a:p>
            <a:r>
              <a:rPr lang="en-US" dirty="0"/>
              <a:t>Functions that have very large </a:t>
            </a:r>
            <a:r>
              <a:rPr lang="en-US" dirty="0" smtClean="0"/>
              <a:t>derivatives,</a:t>
            </a:r>
            <a:endParaRPr lang="en-US" dirty="0"/>
          </a:p>
          <a:p>
            <a:r>
              <a:rPr lang="en-US" dirty="0"/>
              <a:t>Discontinuous functions or functions which are “bumpy</a:t>
            </a:r>
            <a:r>
              <a:rPr lang="en-US" dirty="0" smtClean="0"/>
              <a:t>”.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How </a:t>
            </a:r>
            <a:r>
              <a:rPr lang="en-US" dirty="0"/>
              <a:t>to overcome keeping a variable (x) positive (and differentiable):</a:t>
            </a:r>
          </a:p>
          <a:p>
            <a:r>
              <a:rPr lang="en-US" dirty="0" err="1" smtClean="0"/>
              <a:t>posfun</a:t>
            </a:r>
            <a:r>
              <a:rPr lang="en-US" dirty="0" smtClean="0"/>
              <a:t>(x</a:t>
            </a:r>
            <a:r>
              <a:rPr lang="en-US" dirty="0"/>
              <a:t>, eps, penalty)</a:t>
            </a:r>
          </a:p>
          <a:p>
            <a:r>
              <a:rPr lang="en-US" dirty="0"/>
              <a:t>x = </a:t>
            </a:r>
            <a:r>
              <a:rPr lang="en-US" dirty="0" err="1"/>
              <a:t>sqrt</a:t>
            </a:r>
            <a:r>
              <a:rPr lang="en-US" dirty="0"/>
              <a:t>(x*x);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7778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8229600" cy="227209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Using a coding style and applying it consistently can be SUPER helpful (particularly to your six-month older self).</a:t>
            </a:r>
          </a:p>
          <a:p>
            <a:r>
              <a:rPr lang="en-US" dirty="0" smtClean="0"/>
              <a:t>This doesn’t have to be onerous or official, but can help readability etc.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068" y="3156947"/>
            <a:ext cx="2303322" cy="3451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7" b="26036"/>
          <a:stretch/>
        </p:blipFill>
        <p:spPr>
          <a:xfrm>
            <a:off x="697135" y="3614350"/>
            <a:ext cx="4313531" cy="2994121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3072666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8229600" cy="580613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altLang="en-US" sz="2800" dirty="0"/>
              <a:t>Comment, comment, </a:t>
            </a:r>
            <a:r>
              <a:rPr lang="en-US" altLang="en-US" sz="2800" dirty="0" smtClean="0"/>
              <a:t>comment: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en-US" sz="2800" dirty="0" smtClean="0"/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Always </a:t>
            </a:r>
            <a:r>
              <a:rPr lang="en-US" altLang="en-US" sz="2400" dirty="0"/>
              <a:t>include a comment (indicated by “//”) at the start of the program that states what it </a:t>
            </a:r>
            <a:r>
              <a:rPr lang="en-US" altLang="en-US" sz="2400" dirty="0" smtClean="0"/>
              <a:t>does.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Split </a:t>
            </a:r>
            <a:r>
              <a:rPr lang="en-US" altLang="en-US" sz="2400" dirty="0"/>
              <a:t>ideas / blocks of code with blank lines and </a:t>
            </a:r>
            <a:r>
              <a:rPr lang="en-US" altLang="en-US" sz="2400" dirty="0" smtClean="0"/>
              <a:t>comments.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Use </a:t>
            </a:r>
            <a:r>
              <a:rPr lang="en-US" altLang="en-US" sz="2400" dirty="0"/>
              <a:t>“inline” comments to refer to equations and meanings of </a:t>
            </a:r>
            <a:r>
              <a:rPr lang="en-US" altLang="en-US" sz="2400" dirty="0" smtClean="0"/>
              <a:t>variables.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Indent </a:t>
            </a:r>
            <a:r>
              <a:rPr lang="en-US" altLang="en-US" sz="2400" dirty="0"/>
              <a:t>blocks of code to increase </a:t>
            </a:r>
            <a:r>
              <a:rPr lang="en-US" altLang="en-US" sz="2400" dirty="0" smtClean="0"/>
              <a:t>clarity.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Include </a:t>
            </a:r>
            <a:r>
              <a:rPr lang="en-US" altLang="en-US" sz="2400" dirty="0"/>
              <a:t>comments in your data files (indicated by </a:t>
            </a:r>
            <a:r>
              <a:rPr lang="en-US" altLang="en-US" sz="2400" dirty="0" smtClean="0"/>
              <a:t>“#”).</a:t>
            </a:r>
          </a:p>
          <a:p>
            <a:pPr>
              <a:lnSpc>
                <a:spcPct val="90000"/>
              </a:lnSpc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295945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Hints: 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Start simple: develop a routine, test it, develop the next routine, …</a:t>
            </a:r>
          </a:p>
          <a:p>
            <a:r>
              <a:rPr lang="en-US" dirty="0" smtClean="0"/>
              <a:t>Watch </a:t>
            </a:r>
            <a:r>
              <a:rPr lang="en-US" dirty="0"/>
              <a:t>for errors during the TPL2CPP phase of the compilation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Errors during the C++ compiler stage relate </a:t>
            </a:r>
            <a:r>
              <a:rPr lang="en-US" dirty="0"/>
              <a:t>to the CPP file and NOT the TPL file.</a:t>
            </a:r>
          </a:p>
          <a:p>
            <a:r>
              <a:rPr lang="en-US" dirty="0" smtClean="0"/>
              <a:t>Use “</a:t>
            </a:r>
            <a:r>
              <a:rPr lang="en-US" dirty="0" err="1" smtClean="0"/>
              <a:t>cout</a:t>
            </a:r>
            <a:r>
              <a:rPr lang="en-US" dirty="0" smtClean="0"/>
              <a:t>” to output variables to the screen so you can check that the function is being calculated correctly.</a:t>
            </a:r>
          </a:p>
          <a:p>
            <a:r>
              <a:rPr lang="en-US" dirty="0" smtClean="0"/>
              <a:t>Test code by writing </a:t>
            </a:r>
            <a:r>
              <a:rPr lang="en-US" dirty="0"/>
              <a:t>out intermediate results (you </a:t>
            </a:r>
            <a:r>
              <a:rPr lang="en-US" dirty="0" smtClean="0"/>
              <a:t>can </a:t>
            </a:r>
            <a:r>
              <a:rPr lang="en-US" dirty="0"/>
              <a:t>then check that the values output are correct given the values for the parameters – the first call of the function will involve the parameters being set to their initial values).</a:t>
            </a:r>
          </a:p>
          <a:p>
            <a:r>
              <a:rPr lang="en-US" dirty="0"/>
              <a:t>Cross compare: Write critical bits of code in EXCEL or R and check you get the correct </a:t>
            </a:r>
            <a:r>
              <a:rPr lang="en-US" dirty="0" smtClean="0"/>
              <a:t>values.</a:t>
            </a:r>
            <a:endParaRPr lang="en-US" dirty="0"/>
          </a:p>
          <a:p>
            <a:r>
              <a:rPr lang="en-US" dirty="0"/>
              <a:t>Never, ever, ever, believe your code is correct: always work on the assumption there is an error </a:t>
            </a:r>
            <a:r>
              <a:rPr lang="en-US" dirty="0" smtClean="0"/>
              <a:t>somewhere</a:t>
            </a:r>
            <a:r>
              <a:rPr lang="en-US" dirty="0"/>
              <a:t>!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456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in fisheries, fitting to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Common exercise in fisheries and wildlife science is fitting a model to some data.</a:t>
            </a:r>
          </a:p>
          <a:p>
            <a:r>
              <a:rPr lang="en-US" dirty="0" smtClean="0"/>
              <a:t>These models (and the data they are fit to) can be simple to more </a:t>
            </a:r>
            <a:r>
              <a:rPr lang="en-US" dirty="0" smtClean="0"/>
              <a:t>complicated.</a:t>
            </a:r>
          </a:p>
          <a:p>
            <a:pPr lvl="1"/>
            <a:r>
              <a:rPr lang="en-US" dirty="0" smtClean="0"/>
              <a:t>e.g</a:t>
            </a:r>
            <a:r>
              <a:rPr lang="en-US" dirty="0"/>
              <a:t>.  </a:t>
            </a:r>
            <a:r>
              <a:rPr lang="en-US" dirty="0" smtClean="0"/>
              <a:t>regressions</a:t>
            </a:r>
            <a:r>
              <a:rPr lang="en-US" dirty="0"/>
              <a:t>, stock-recruitment analysis, population dynamics models, etc</a:t>
            </a:r>
            <a:r>
              <a:rPr lang="en-US" dirty="0" smtClean="0"/>
              <a:t>.</a:t>
            </a:r>
          </a:p>
          <a:p>
            <a:r>
              <a:rPr lang="en-US" dirty="0" smtClean="0"/>
              <a:t>Optimization tools in statistical software (e.g. lm() or </a:t>
            </a:r>
            <a:r>
              <a:rPr lang="en-US" dirty="0" err="1" smtClean="0"/>
              <a:t>nls</a:t>
            </a:r>
            <a:r>
              <a:rPr lang="en-US" dirty="0" smtClean="0"/>
              <a:t>() in R) can be used in a lot of instances.</a:t>
            </a:r>
          </a:p>
          <a:p>
            <a:r>
              <a:rPr lang="en-US" dirty="0" smtClean="0"/>
              <a:t>Custom-built objective functions can also be helpful (e.g. using optimize() in R ).</a:t>
            </a:r>
          </a:p>
          <a:p>
            <a:r>
              <a:rPr lang="en-US" dirty="0" smtClean="0"/>
              <a:t>Sometimes </a:t>
            </a:r>
            <a:r>
              <a:rPr lang="en-US" dirty="0" smtClean="0"/>
              <a:t>these tools can be </a:t>
            </a:r>
            <a:r>
              <a:rPr lang="en-US" dirty="0" smtClean="0"/>
              <a:t>slow </a:t>
            </a:r>
            <a:r>
              <a:rPr lang="en-US" dirty="0" smtClean="0"/>
              <a:t>or unstable when our models contain lots of parameters or datasets become large.</a:t>
            </a:r>
          </a:p>
        </p:txBody>
      </p:sp>
    </p:spTree>
    <p:extLst>
      <p:ext uri="{BB962C8B-B14F-4D97-AF65-F5344CB8AC3E}">
        <p14:creationId xmlns:p14="http://schemas.microsoft.com/office/powerpoint/2010/main" val="17773365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Maximum Likelihood</a:t>
            </a:r>
          </a:p>
          <a:p>
            <a:r>
              <a:rPr lang="en-US" dirty="0" smtClean="0"/>
              <a:t>Mark-Recapture Experiment</a:t>
            </a:r>
          </a:p>
          <a:p>
            <a:r>
              <a:rPr lang="en-US" dirty="0" smtClean="0"/>
              <a:t>Reading: Cooch &amp; White (2009) Chapter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466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Fournier, D.A., H.J. </a:t>
            </a:r>
            <a:r>
              <a:rPr lang="en-US" sz="2400" dirty="0" err="1">
                <a:hlinkClick r:id="rId2"/>
              </a:rPr>
              <a:t>Skaug</a:t>
            </a:r>
            <a:r>
              <a:rPr lang="en-US" sz="2400" dirty="0">
                <a:hlinkClick r:id="rId2"/>
              </a:rPr>
              <a:t>, J. Ancheta, J. </a:t>
            </a:r>
            <a:r>
              <a:rPr lang="en-US" sz="2400" dirty="0" err="1">
                <a:hlinkClick r:id="rId2"/>
              </a:rPr>
              <a:t>Ianelli</a:t>
            </a:r>
            <a:r>
              <a:rPr lang="en-US" sz="2400" dirty="0">
                <a:hlinkClick r:id="rId2"/>
              </a:rPr>
              <a:t>, A. Magnusson, M.N. Maunder, A. Nielsen, and J. </a:t>
            </a:r>
            <a:r>
              <a:rPr lang="en-US" sz="2400" dirty="0" err="1">
                <a:hlinkClick r:id="rId2"/>
              </a:rPr>
              <a:t>Sibert</a:t>
            </a:r>
            <a:r>
              <a:rPr lang="en-US" sz="2400" dirty="0">
                <a:hlinkClick r:id="rId2"/>
              </a:rPr>
              <a:t>. 2012. AD Model Builder: using automatic differentiation for statistical inference of highly parameterized complex nonlinear models. </a:t>
            </a:r>
            <a:r>
              <a:rPr lang="en-US" sz="2400" dirty="0" err="1">
                <a:hlinkClick r:id="rId2"/>
              </a:rPr>
              <a:t>Optim</a:t>
            </a:r>
            <a:r>
              <a:rPr lang="en-US" sz="2400" dirty="0">
                <a:hlinkClick r:id="rId2"/>
              </a:rPr>
              <a:t>. Methods </a:t>
            </a:r>
            <a:r>
              <a:rPr lang="en-US" sz="2400" dirty="0" err="1">
                <a:hlinkClick r:id="rId2"/>
              </a:rPr>
              <a:t>Softw</a:t>
            </a:r>
            <a:r>
              <a:rPr lang="en-US" sz="2400" dirty="0">
                <a:hlinkClick r:id="rId2"/>
              </a:rPr>
              <a:t>. </a:t>
            </a:r>
            <a:r>
              <a:rPr lang="en-US" sz="2400" dirty="0" smtClean="0">
                <a:hlinkClick r:id="rId2"/>
              </a:rPr>
              <a:t>27:233-249.</a:t>
            </a:r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357753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" r="54158" b="3861"/>
          <a:stretch/>
        </p:blipFill>
        <p:spPr>
          <a:xfrm>
            <a:off x="3974471" y="108642"/>
            <a:ext cx="5031505" cy="650944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admb-project.org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Downloads</a:t>
            </a:r>
          </a:p>
          <a:p>
            <a:pPr marL="0" indent="0">
              <a:buNone/>
            </a:pPr>
            <a:r>
              <a:rPr lang="en-US" dirty="0" smtClean="0"/>
              <a:t>Documentation</a:t>
            </a:r>
          </a:p>
          <a:p>
            <a:pPr marL="0" indent="0">
              <a:buNone/>
            </a:pPr>
            <a:r>
              <a:rPr lang="en-US" dirty="0" smtClean="0"/>
              <a:t>User mailing list</a:t>
            </a:r>
          </a:p>
          <a:p>
            <a:pPr marL="0" indent="0">
              <a:buNone/>
            </a:pPr>
            <a:r>
              <a:rPr lang="en-US" dirty="0" smtClean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100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16" y="2804872"/>
            <a:ext cx="4192449" cy="40531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458" y="2804872"/>
            <a:ext cx="4229387" cy="4025329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Resources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Reference Card</a:t>
            </a:r>
          </a:p>
          <a:p>
            <a:r>
              <a:rPr lang="en-US" dirty="0"/>
              <a:t>http://www.admb-project.org/documentation/refcards</a:t>
            </a:r>
          </a:p>
        </p:txBody>
      </p:sp>
    </p:spTree>
    <p:extLst>
      <p:ext uri="{BB962C8B-B14F-4D97-AF65-F5344CB8AC3E}">
        <p14:creationId xmlns:p14="http://schemas.microsoft.com/office/powerpoint/2010/main" val="1568733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AD Model Builder?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Put simply, </a:t>
            </a:r>
            <a:r>
              <a:rPr lang="en-US" dirty="0" smtClean="0"/>
              <a:t>it is a package to help conduct optimization (parameter estimation) of highly nonlinear models</a:t>
            </a:r>
            <a:r>
              <a:rPr lang="en-US" dirty="0" smtClean="0"/>
              <a:t>.</a:t>
            </a:r>
          </a:p>
          <a:p>
            <a:r>
              <a:rPr lang="en-US" altLang="en-US" dirty="0"/>
              <a:t>It can find the value of the parameter vector that minimizes a (complex) non-linear function of many variables</a:t>
            </a:r>
            <a:r>
              <a:rPr lang="en-US" altLang="en-US" dirty="0" smtClean="0"/>
              <a:t>.</a:t>
            </a:r>
            <a:endParaRPr lang="en-US" dirty="0" smtClean="0"/>
          </a:p>
          <a:p>
            <a:r>
              <a:rPr lang="en-US" dirty="0" smtClean="0"/>
              <a:t>ADMB is </a:t>
            </a:r>
            <a:r>
              <a:rPr lang="en-US" dirty="0" smtClean="0"/>
              <a:t>fast.</a:t>
            </a:r>
          </a:p>
          <a:p>
            <a:r>
              <a:rPr lang="en-US" altLang="en-US" dirty="0" smtClean="0"/>
              <a:t>It </a:t>
            </a:r>
            <a:r>
              <a:rPr lang="en-US" altLang="en-US" dirty="0"/>
              <a:t>can compute measures of uncertainty by:</a:t>
            </a:r>
          </a:p>
          <a:p>
            <a:pPr lvl="1">
              <a:lnSpc>
                <a:spcPct val="80000"/>
              </a:lnSpc>
            </a:pPr>
            <a:r>
              <a:rPr lang="en-US" altLang="en-US" dirty="0" smtClean="0"/>
              <a:t>estimating asymptotic variance-covariance matrices;</a:t>
            </a:r>
          </a:p>
          <a:p>
            <a:pPr lvl="1">
              <a:lnSpc>
                <a:spcPct val="80000"/>
              </a:lnSpc>
            </a:pPr>
            <a:r>
              <a:rPr lang="en-US" altLang="en-US" dirty="0" smtClean="0"/>
              <a:t>computing likelihood profiles for parameters and model outputs - relatively how much better is one hypothesis over another; and</a:t>
            </a:r>
          </a:p>
          <a:p>
            <a:pPr lvl="1">
              <a:lnSpc>
                <a:spcPct val="80000"/>
              </a:lnSpc>
            </a:pPr>
            <a:r>
              <a:rPr lang="en-US" altLang="en-US" dirty="0" smtClean="0"/>
              <a:t>sampling parameter vectors from Bayesian posteriors using Markov Chain Monte Carlo (MCMC) algorithm.</a:t>
            </a:r>
          </a:p>
          <a:p>
            <a:r>
              <a:rPr lang="en-US" dirty="0" smtClean="0"/>
              <a:t>Has capacity to deal very well with random effects (mixed effects) models.   [Ask later about TMB…]</a:t>
            </a:r>
            <a:endParaRPr lang="en-US" dirty="0" smtClean="0"/>
          </a:p>
        </p:txBody>
      </p:sp>
      <p:pic>
        <p:nvPicPr>
          <p:cNvPr id="4" name="Picture 2" descr="ADMB Projec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06"/>
          <a:stretch/>
        </p:blipFill>
        <p:spPr bwMode="auto">
          <a:xfrm>
            <a:off x="6515641" y="47848"/>
            <a:ext cx="2630946" cy="94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421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AD Model Builder?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Most </a:t>
            </a:r>
            <a:r>
              <a:rPr lang="en-US" dirty="0" smtClean="0"/>
              <a:t>statistical stock assessment software in use today are written in ADMB.</a:t>
            </a:r>
          </a:p>
          <a:p>
            <a:pPr marL="457200" lvl="1" indent="0">
              <a:buNone/>
            </a:pPr>
            <a:r>
              <a:rPr lang="en-US" dirty="0" smtClean="0"/>
              <a:t>	e.g</a:t>
            </a:r>
            <a:r>
              <a:rPr lang="en-US" dirty="0"/>
              <a:t>. ASAP, Stock Synthesis, CASAL, etc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With </a:t>
            </a:r>
            <a:r>
              <a:rPr lang="en-US" dirty="0" smtClean="0"/>
              <a:t>ADMB </a:t>
            </a:r>
            <a:r>
              <a:rPr lang="en-US" dirty="0" smtClean="0"/>
              <a:t>you write a template file that contains your model specification, and how the data relate to the model (objective function).</a:t>
            </a:r>
          </a:p>
          <a:p>
            <a:pPr>
              <a:lnSpc>
                <a:spcPct val="90000"/>
              </a:lnSpc>
            </a:pPr>
            <a:r>
              <a:rPr lang="en-US" altLang="en-US" dirty="0" smtClean="0"/>
              <a:t>ADMB is </a:t>
            </a:r>
            <a:r>
              <a:rPr lang="en-US" altLang="en-US" dirty="0"/>
              <a:t>fast because the minimization algorithm uses analytical derivatives and a quasi-Newton algorithm.</a:t>
            </a:r>
          </a:p>
          <a:p>
            <a:r>
              <a:rPr lang="en-US" dirty="0" smtClean="0"/>
              <a:t>You </a:t>
            </a:r>
            <a:r>
              <a:rPr lang="en-US" dirty="0" smtClean="0"/>
              <a:t>need to specify the objective function, but ADMB takes care of the minimization procedure (you don’t have to write that. Fear not, numerical methods shall feature heavily in a future course</a:t>
            </a:r>
            <a:r>
              <a:rPr lang="en-US" dirty="0" smtClean="0"/>
              <a:t>!).</a:t>
            </a:r>
          </a:p>
          <a:p>
            <a:r>
              <a:rPr lang="en-US" altLang="en-US" dirty="0" smtClean="0"/>
              <a:t>There is no need to supply the </a:t>
            </a:r>
            <a:r>
              <a:rPr lang="en-US" altLang="en-US" dirty="0"/>
              <a:t>derivatives of the function to be minimized with respect to the </a:t>
            </a:r>
            <a:r>
              <a:rPr lang="en-US" altLang="en-US" dirty="0" smtClean="0"/>
              <a:t>parameters; </a:t>
            </a:r>
            <a:r>
              <a:rPr lang="en-US" altLang="en-US" dirty="0"/>
              <a:t>these are computed automatically using Reverse </a:t>
            </a:r>
            <a:r>
              <a:rPr lang="en-US" altLang="en-US" dirty="0" smtClean="0"/>
              <a:t>Mode </a:t>
            </a:r>
            <a:r>
              <a:rPr lang="en-US" altLang="en-US" dirty="0" err="1" smtClean="0"/>
              <a:t>Autodifferentiation</a:t>
            </a:r>
            <a:r>
              <a:rPr lang="en-US" altLang="en-US" dirty="0" smtClean="0"/>
              <a:t> (the ‘AD’).</a:t>
            </a:r>
            <a:endParaRPr lang="en-US" altLang="en-US" dirty="0"/>
          </a:p>
          <a:p>
            <a:endParaRPr lang="en-US" dirty="0" smtClean="0"/>
          </a:p>
        </p:txBody>
      </p:sp>
      <p:pic>
        <p:nvPicPr>
          <p:cNvPr id="5" name="Picture 2" descr="ADMB Projec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06"/>
          <a:stretch/>
        </p:blipFill>
        <p:spPr bwMode="auto">
          <a:xfrm>
            <a:off x="6515641" y="47848"/>
            <a:ext cx="2630946" cy="94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345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Types of programming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Generally fall in to one of two categories</a:t>
            </a:r>
          </a:p>
          <a:p>
            <a:r>
              <a:rPr lang="en-US" b="1" dirty="0" smtClean="0"/>
              <a:t>Interpreted languages</a:t>
            </a:r>
            <a:r>
              <a:rPr lang="en-US" dirty="0" smtClean="0"/>
              <a:t> immediately execute commands. </a:t>
            </a:r>
          </a:p>
          <a:p>
            <a:endParaRPr lang="en-US" b="1" dirty="0" smtClean="0"/>
          </a:p>
          <a:p>
            <a:r>
              <a:rPr lang="en-US" b="1" dirty="0" smtClean="0"/>
              <a:t>Compiled </a:t>
            </a:r>
            <a:r>
              <a:rPr lang="en-US" b="1" dirty="0"/>
              <a:t>languages</a:t>
            </a:r>
            <a:r>
              <a:rPr lang="en-US" dirty="0"/>
              <a:t> are written in a code that can be executed directly on a computer’s processor. Compilers take your source code and turn it into object code that can be used by the processor, and create an executable that can run this code.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47724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blog-static.odesk.com/blog/uploads/sites/3/2015/06/10132943/Compiled-vs-Interpreted-Languages-Comparis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280987"/>
            <a:ext cx="8953500" cy="627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29401" y="6488668"/>
            <a:ext cx="2581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http://www.upwork.com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209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is an example of an interpreted language.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4976068"/>
            <a:ext cx="8229600" cy="1664219"/>
          </a:xfrm>
        </p:spPr>
        <p:txBody>
          <a:bodyPr/>
          <a:lstStyle/>
          <a:p>
            <a:r>
              <a:rPr lang="en-US" dirty="0" smtClean="0"/>
              <a:t>Typing 2+2 into the command prompt gives the result instantly. The code is executed as it is parsed.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1000125"/>
            <a:ext cx="699135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63163"/>
      </p:ext>
    </p:extLst>
  </p:cSld>
  <p:clrMapOvr>
    <a:masterClrMapping/>
  </p:clrMapOvr>
</p:sld>
</file>

<file path=ppt/theme/theme1.xml><?xml version="1.0" encoding="utf-8"?>
<a:theme xmlns:a="http://schemas.openxmlformats.org/drawingml/2006/main" name="NOAA Divider Slide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OAA Title Option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GFAY_Cust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noaa_fisheries_presentation_template_final</Template>
  <TotalTime>2115</TotalTime>
  <Words>2312</Words>
  <Application>Microsoft Office PowerPoint</Application>
  <PresentationFormat>On-screen Show (4:3)</PresentationFormat>
  <Paragraphs>365</Paragraphs>
  <Slides>43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7" baseType="lpstr">
      <vt:lpstr>MS Mincho</vt:lpstr>
      <vt:lpstr>Arial</vt:lpstr>
      <vt:lpstr>Arial Narrow</vt:lpstr>
      <vt:lpstr>Arial Narrow Bold</vt:lpstr>
      <vt:lpstr>Calibri</vt:lpstr>
      <vt:lpstr>Courier</vt:lpstr>
      <vt:lpstr>Courier New</vt:lpstr>
      <vt:lpstr>Tahoma</vt:lpstr>
      <vt:lpstr>Times New Roman</vt:lpstr>
      <vt:lpstr>Wingdings</vt:lpstr>
      <vt:lpstr>NOAA Divider Slides</vt:lpstr>
      <vt:lpstr>NOAA Title Options</vt:lpstr>
      <vt:lpstr>GFAY_Custom</vt:lpstr>
      <vt:lpstr>Equation</vt:lpstr>
      <vt:lpstr>MAR 580: Advanced Population Modeling for Management of Living Marine Resources</vt:lpstr>
      <vt:lpstr>Today’s Outline</vt:lpstr>
      <vt:lpstr>Model Building, Using, Developing</vt:lpstr>
      <vt:lpstr>Models in fisheries, fitting to data</vt:lpstr>
      <vt:lpstr>What is AD Model Builder?</vt:lpstr>
      <vt:lpstr>What is AD Model Builder? </vt:lpstr>
      <vt:lpstr>Types of programming languages</vt:lpstr>
      <vt:lpstr>PowerPoint Presentation</vt:lpstr>
      <vt:lpstr>R is an example of an interpreted language.</vt:lpstr>
      <vt:lpstr>PowerPoint Presentation</vt:lpstr>
      <vt:lpstr>ADMB is a compiled language</vt:lpstr>
      <vt:lpstr>Specifying the Problem – the ADMB approach</vt:lpstr>
      <vt:lpstr>Work environment – text editor and shell</vt:lpstr>
      <vt:lpstr>Work environment – ADMB-IDE</vt:lpstr>
      <vt:lpstr>Compile .tpl to create executable. </vt:lpstr>
      <vt:lpstr>Running your executable  (.dat file required)</vt:lpstr>
      <vt:lpstr>Example: Linear regression</vt:lpstr>
      <vt:lpstr>Example (Linear Regression) .tpl file structure</vt:lpstr>
      <vt:lpstr>PowerPoint Presentation</vt:lpstr>
      <vt:lpstr>Example  (Linear Regression) Adding Output</vt:lpstr>
      <vt:lpstr>Example (Linear Regression) Output Files</vt:lpstr>
      <vt:lpstr>This problem could have been done by hand or in EXCEL using SOLVER (or using lm() in R, or…..) </vt:lpstr>
      <vt:lpstr>Dissecting The Program (arithmetic)</vt:lpstr>
      <vt:lpstr>Something About Arithmetic</vt:lpstr>
      <vt:lpstr>Declaring Variables</vt:lpstr>
      <vt:lpstr>Data Types</vt:lpstr>
      <vt:lpstr>Variable Names</vt:lpstr>
      <vt:lpstr>Programming the Procedure Section (The “if” statement)</vt:lpstr>
      <vt:lpstr>Programming the Procedure Section (Constructing conditions)</vt:lpstr>
      <vt:lpstr>Programming the Procedure Section The “for” statement</vt:lpstr>
      <vt:lpstr>Arrays, Matrices, and 3d-arrays</vt:lpstr>
      <vt:lpstr>Built-in Functions in ADMB (Mathematical functions)</vt:lpstr>
      <vt:lpstr>Built-in Functions in ADMB-II  (Vector &amp; matrix functions)</vt:lpstr>
      <vt:lpstr>Built-in Functions in ADMB  (Extraction functions)</vt:lpstr>
      <vt:lpstr>Built-in Functions in ADMB-IV  (Statistical functions)</vt:lpstr>
      <vt:lpstr>Crashes  (because $%@&amp; happens)</vt:lpstr>
      <vt:lpstr>Programming Style</vt:lpstr>
      <vt:lpstr>Programming Style</vt:lpstr>
      <vt:lpstr>Programming Hints: Debugging</vt:lpstr>
      <vt:lpstr>What’s Next?</vt:lpstr>
      <vt:lpstr>Reading</vt:lpstr>
      <vt:lpstr>Resources</vt:lpstr>
      <vt:lpstr>Additional Resources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mar530:EBFM Lecture 1</dc:title>
  <dc:subject>Introduction, Course Mechanics, What is EBFM?</dc:subject>
  <dc:creator>Gavin Fay</dc:creator>
  <cp:keywords/>
  <dc:description/>
  <cp:lastModifiedBy>Gavin Fay</cp:lastModifiedBy>
  <cp:revision>229</cp:revision>
  <dcterms:created xsi:type="dcterms:W3CDTF">2014-06-04T00:44:42Z</dcterms:created>
  <dcterms:modified xsi:type="dcterms:W3CDTF">2015-08-28T21:53:57Z</dcterms:modified>
  <cp:category/>
</cp:coreProperties>
</file>